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75" r:id="rId2"/>
    <p:sldId id="257" r:id="rId3"/>
    <p:sldId id="258" r:id="rId4"/>
    <p:sldId id="261" r:id="rId5"/>
    <p:sldId id="260" r:id="rId6"/>
    <p:sldId id="262" r:id="rId7"/>
    <p:sldId id="263" r:id="rId8"/>
    <p:sldId id="272" r:id="rId9"/>
    <p:sldId id="264" r:id="rId10"/>
    <p:sldId id="273" r:id="rId11"/>
    <p:sldId id="265" r:id="rId12"/>
    <p:sldId id="266" r:id="rId13"/>
    <p:sldId id="274" r:id="rId14"/>
    <p:sldId id="268" r:id="rId15"/>
    <p:sldId id="271" r:id="rId16"/>
  </p:sldIdLst>
  <p:sldSz cx="10693400" cy="7562850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>
      <p:cViewPr varScale="1">
        <p:scale>
          <a:sx n="62" d="100"/>
          <a:sy n="62" d="100"/>
        </p:scale>
        <p:origin x="1326" y="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51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eber Elias Marconatto" userId="01e247d320de2222" providerId="LiveId" clId="{C83A48CE-0785-457C-BFFE-78B5FC493F19}"/>
    <pc:docChg chg="undo custSel modSld modHandout">
      <pc:chgData name="Cleber Elias Marconatto" userId="01e247d320de2222" providerId="LiveId" clId="{C83A48CE-0785-457C-BFFE-78B5FC493F19}" dt="2024-05-14T12:07:38.174" v="1182"/>
      <pc:docMkLst>
        <pc:docMk/>
      </pc:docMkLst>
      <pc:sldChg chg="modSp mod">
        <pc:chgData name="Cleber Elias Marconatto" userId="01e247d320de2222" providerId="LiveId" clId="{C83A48CE-0785-457C-BFFE-78B5FC493F19}" dt="2024-05-14T10:25:00.297" v="1154" actId="115"/>
        <pc:sldMkLst>
          <pc:docMk/>
          <pc:sldMk cId="0" sldId="257"/>
        </pc:sldMkLst>
        <pc:spChg chg="mod">
          <ac:chgData name="Cleber Elias Marconatto" userId="01e247d320de2222" providerId="LiveId" clId="{C83A48CE-0785-457C-BFFE-78B5FC493F19}" dt="2024-05-14T10:25:00.297" v="1154" actId="115"/>
          <ac:spMkLst>
            <pc:docMk/>
            <pc:sldMk cId="0" sldId="257"/>
            <ac:spMk id="2" creationId="{00000000-0000-0000-0000-000000000000}"/>
          </ac:spMkLst>
        </pc:spChg>
        <pc:spChg chg="mod">
          <ac:chgData name="Cleber Elias Marconatto" userId="01e247d320de2222" providerId="LiveId" clId="{C83A48CE-0785-457C-BFFE-78B5FC493F19}" dt="2024-05-10T17:41:57.178" v="153" actId="20577"/>
          <ac:spMkLst>
            <pc:docMk/>
            <pc:sldMk cId="0" sldId="257"/>
            <ac:spMk id="3" creationId="{00000000-0000-0000-0000-000000000000}"/>
          </ac:spMkLst>
        </pc:spChg>
        <pc:picChg chg="mod">
          <ac:chgData name="Cleber Elias Marconatto" userId="01e247d320de2222" providerId="LiveId" clId="{C83A48CE-0785-457C-BFFE-78B5FC493F19}" dt="2024-05-10T17:41:47.115" v="151" actId="1076"/>
          <ac:picMkLst>
            <pc:docMk/>
            <pc:sldMk cId="0" sldId="257"/>
            <ac:picMk id="4" creationId="{00000000-0000-0000-0000-000000000000}"/>
          </ac:picMkLst>
        </pc:picChg>
      </pc:sldChg>
      <pc:sldChg chg="modSp mod">
        <pc:chgData name="Cleber Elias Marconatto" userId="01e247d320de2222" providerId="LiveId" clId="{C83A48CE-0785-457C-BFFE-78B5FC493F19}" dt="2024-05-14T10:25:05.118" v="1155" actId="115"/>
        <pc:sldMkLst>
          <pc:docMk/>
          <pc:sldMk cId="0" sldId="258"/>
        </pc:sldMkLst>
        <pc:spChg chg="mod">
          <ac:chgData name="Cleber Elias Marconatto" userId="01e247d320de2222" providerId="LiveId" clId="{C83A48CE-0785-457C-BFFE-78B5FC493F19}" dt="2024-05-14T10:25:05.118" v="1155" actId="115"/>
          <ac:spMkLst>
            <pc:docMk/>
            <pc:sldMk cId="0" sldId="258"/>
            <ac:spMk id="2" creationId="{00000000-0000-0000-0000-000000000000}"/>
          </ac:spMkLst>
        </pc:spChg>
        <pc:spChg chg="mod">
          <ac:chgData name="Cleber Elias Marconatto" userId="01e247d320de2222" providerId="LiveId" clId="{C83A48CE-0785-457C-BFFE-78B5FC493F19}" dt="2024-05-10T17:41:31.556" v="149" actId="20577"/>
          <ac:spMkLst>
            <pc:docMk/>
            <pc:sldMk cId="0" sldId="258"/>
            <ac:spMk id="4" creationId="{00000000-0000-0000-0000-000000000000}"/>
          </ac:spMkLst>
        </pc:spChg>
        <pc:graphicFrameChg chg="mod modGraphic">
          <ac:chgData name="Cleber Elias Marconatto" userId="01e247d320de2222" providerId="LiveId" clId="{C83A48CE-0785-457C-BFFE-78B5FC493F19}" dt="2024-05-10T17:41:35.091" v="150" actId="1076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  <pc:sldChg chg="modSp mod">
        <pc:chgData name="Cleber Elias Marconatto" userId="01e247d320de2222" providerId="LiveId" clId="{C83A48CE-0785-457C-BFFE-78B5FC493F19}" dt="2024-05-14T10:25:27.782" v="1157" actId="115"/>
        <pc:sldMkLst>
          <pc:docMk/>
          <pc:sldMk cId="0" sldId="260"/>
        </pc:sldMkLst>
        <pc:spChg chg="mod">
          <ac:chgData name="Cleber Elias Marconatto" userId="01e247d320de2222" providerId="LiveId" clId="{C83A48CE-0785-457C-BFFE-78B5FC493F19}" dt="2024-05-14T10:25:27.782" v="1157" actId="115"/>
          <ac:spMkLst>
            <pc:docMk/>
            <pc:sldMk cId="0" sldId="260"/>
            <ac:spMk id="2" creationId="{00000000-0000-0000-0000-000000000000}"/>
          </ac:spMkLst>
        </pc:spChg>
        <pc:spChg chg="mod">
          <ac:chgData name="Cleber Elias Marconatto" userId="01e247d320de2222" providerId="LiveId" clId="{C83A48CE-0785-457C-BFFE-78B5FC493F19}" dt="2024-05-10T17:04:13.724" v="9" actId="20577"/>
          <ac:spMkLst>
            <pc:docMk/>
            <pc:sldMk cId="0" sldId="260"/>
            <ac:spMk id="5" creationId="{00000000-0000-0000-0000-000000000000}"/>
          </ac:spMkLst>
        </pc:spChg>
        <pc:graphicFrameChg chg="mod modGraphic">
          <ac:chgData name="Cleber Elias Marconatto" userId="01e247d320de2222" providerId="LiveId" clId="{C83A48CE-0785-457C-BFFE-78B5FC493F19}" dt="2024-05-10T17:49:14.598" v="163" actId="113"/>
          <ac:graphicFrameMkLst>
            <pc:docMk/>
            <pc:sldMk cId="0" sldId="260"/>
            <ac:graphicFrameMk id="6" creationId="{00000000-0000-0000-0000-000000000000}"/>
          </ac:graphicFrameMkLst>
        </pc:graphicFrameChg>
      </pc:sldChg>
      <pc:sldChg chg="modSp mod">
        <pc:chgData name="Cleber Elias Marconatto" userId="01e247d320de2222" providerId="LiveId" clId="{C83A48CE-0785-457C-BFFE-78B5FC493F19}" dt="2024-05-14T10:25:13.981" v="1156" actId="115"/>
        <pc:sldMkLst>
          <pc:docMk/>
          <pc:sldMk cId="0" sldId="261"/>
        </pc:sldMkLst>
        <pc:spChg chg="mod">
          <ac:chgData name="Cleber Elias Marconatto" userId="01e247d320de2222" providerId="LiveId" clId="{C83A48CE-0785-457C-BFFE-78B5FC493F19}" dt="2024-05-14T10:25:13.981" v="1156" actId="115"/>
          <ac:spMkLst>
            <pc:docMk/>
            <pc:sldMk cId="0" sldId="261"/>
            <ac:spMk id="2" creationId="{00000000-0000-0000-0000-000000000000}"/>
          </ac:spMkLst>
        </pc:spChg>
        <pc:graphicFrameChg chg="mod modGraphic">
          <ac:chgData name="Cleber Elias Marconatto" userId="01e247d320de2222" providerId="LiveId" clId="{C83A48CE-0785-457C-BFFE-78B5FC493F19}" dt="2024-05-10T17:38:30.889" v="143" actId="14100"/>
          <ac:graphicFrameMkLst>
            <pc:docMk/>
            <pc:sldMk cId="0" sldId="261"/>
            <ac:graphicFrameMk id="8" creationId="{00000000-0000-0000-0000-000000000000}"/>
          </ac:graphicFrameMkLst>
        </pc:graphicFrameChg>
      </pc:sldChg>
      <pc:sldChg chg="modSp mod">
        <pc:chgData name="Cleber Elias Marconatto" userId="01e247d320de2222" providerId="LiveId" clId="{C83A48CE-0785-457C-BFFE-78B5FC493F19}" dt="2024-05-14T10:25:35.861" v="1158" actId="115"/>
        <pc:sldMkLst>
          <pc:docMk/>
          <pc:sldMk cId="0" sldId="262"/>
        </pc:sldMkLst>
        <pc:spChg chg="mod">
          <ac:chgData name="Cleber Elias Marconatto" userId="01e247d320de2222" providerId="LiveId" clId="{C83A48CE-0785-457C-BFFE-78B5FC493F19}" dt="2024-05-14T10:25:35.861" v="1158" actId="115"/>
          <ac:spMkLst>
            <pc:docMk/>
            <pc:sldMk cId="0" sldId="262"/>
            <ac:spMk id="2" creationId="{00000000-0000-0000-0000-000000000000}"/>
          </ac:spMkLst>
        </pc:spChg>
        <pc:spChg chg="mod">
          <ac:chgData name="Cleber Elias Marconatto" userId="01e247d320de2222" providerId="LiveId" clId="{C83A48CE-0785-457C-BFFE-78B5FC493F19}" dt="2024-05-13T17:16:43.149" v="364" actId="1076"/>
          <ac:spMkLst>
            <pc:docMk/>
            <pc:sldMk cId="0" sldId="262"/>
            <ac:spMk id="3" creationId="{00000000-0000-0000-0000-000000000000}"/>
          </ac:spMkLst>
        </pc:spChg>
        <pc:graphicFrameChg chg="mod modGraphic">
          <ac:chgData name="Cleber Elias Marconatto" userId="01e247d320de2222" providerId="LiveId" clId="{C83A48CE-0785-457C-BFFE-78B5FC493F19}" dt="2024-05-13T17:40:43.699" v="671" actId="14734"/>
          <ac:graphicFrameMkLst>
            <pc:docMk/>
            <pc:sldMk cId="0" sldId="262"/>
            <ac:graphicFrameMk id="4" creationId="{00000000-0000-0000-0000-000000000000}"/>
          </ac:graphicFrameMkLst>
        </pc:graphicFrameChg>
      </pc:sldChg>
      <pc:sldChg chg="modSp mod">
        <pc:chgData name="Cleber Elias Marconatto" userId="01e247d320de2222" providerId="LiveId" clId="{C83A48CE-0785-457C-BFFE-78B5FC493F19}" dt="2024-05-14T10:26:08.230" v="1161" actId="115"/>
        <pc:sldMkLst>
          <pc:docMk/>
          <pc:sldMk cId="0" sldId="263"/>
        </pc:sldMkLst>
        <pc:spChg chg="mod">
          <ac:chgData name="Cleber Elias Marconatto" userId="01e247d320de2222" providerId="LiveId" clId="{C83A48CE-0785-457C-BFFE-78B5FC493F19}" dt="2024-05-14T10:26:08.230" v="1161" actId="115"/>
          <ac:spMkLst>
            <pc:docMk/>
            <pc:sldMk cId="0" sldId="263"/>
            <ac:spMk id="2" creationId="{00000000-0000-0000-0000-000000000000}"/>
          </ac:spMkLst>
        </pc:spChg>
        <pc:spChg chg="mod">
          <ac:chgData name="Cleber Elias Marconatto" userId="01e247d320de2222" providerId="LiveId" clId="{C83A48CE-0785-457C-BFFE-78B5FC493F19}" dt="2024-05-13T17:31:27.542" v="397" actId="1076"/>
          <ac:spMkLst>
            <pc:docMk/>
            <pc:sldMk cId="0" sldId="263"/>
            <ac:spMk id="3" creationId="{00000000-0000-0000-0000-000000000000}"/>
          </ac:spMkLst>
        </pc:spChg>
        <pc:spChg chg="mod">
          <ac:chgData name="Cleber Elias Marconatto" userId="01e247d320de2222" providerId="LiveId" clId="{C83A48CE-0785-457C-BFFE-78B5FC493F19}" dt="2024-05-13T17:44:42.066" v="741" actId="113"/>
          <ac:spMkLst>
            <pc:docMk/>
            <pc:sldMk cId="0" sldId="263"/>
            <ac:spMk id="4" creationId="{00000000-0000-0000-0000-000000000000}"/>
          </ac:spMkLst>
        </pc:spChg>
        <pc:graphicFrameChg chg="mod">
          <ac:chgData name="Cleber Elias Marconatto" userId="01e247d320de2222" providerId="LiveId" clId="{C83A48CE-0785-457C-BFFE-78B5FC493F19}" dt="2024-05-13T17:51:38.258" v="876" actId="692"/>
          <ac:graphicFrameMkLst>
            <pc:docMk/>
            <pc:sldMk cId="0" sldId="263"/>
            <ac:graphicFrameMk id="8" creationId="{00000000-0000-0000-0000-000000000000}"/>
          </ac:graphicFrameMkLst>
        </pc:graphicFrameChg>
      </pc:sldChg>
      <pc:sldChg chg="modSp mod">
        <pc:chgData name="Cleber Elias Marconatto" userId="01e247d320de2222" providerId="LiveId" clId="{C83A48CE-0785-457C-BFFE-78B5FC493F19}" dt="2024-05-14T10:26:18.998" v="1162" actId="115"/>
        <pc:sldMkLst>
          <pc:docMk/>
          <pc:sldMk cId="0" sldId="264"/>
        </pc:sldMkLst>
        <pc:spChg chg="mod">
          <ac:chgData name="Cleber Elias Marconatto" userId="01e247d320de2222" providerId="LiveId" clId="{C83A48CE-0785-457C-BFFE-78B5FC493F19}" dt="2024-05-14T10:26:18.998" v="1162" actId="115"/>
          <ac:spMkLst>
            <pc:docMk/>
            <pc:sldMk cId="0" sldId="264"/>
            <ac:spMk id="2" creationId="{00000000-0000-0000-0000-000000000000}"/>
          </ac:spMkLst>
        </pc:spChg>
        <pc:graphicFrameChg chg="mod modGraphic">
          <ac:chgData name="Cleber Elias Marconatto" userId="01e247d320de2222" providerId="LiveId" clId="{C83A48CE-0785-457C-BFFE-78B5FC493F19}" dt="2024-05-13T19:57:16.527" v="1135" actId="20577"/>
          <ac:graphicFrameMkLst>
            <pc:docMk/>
            <pc:sldMk cId="0" sldId="264"/>
            <ac:graphicFrameMk id="4" creationId="{774D4E63-2579-E0B3-E680-9CAF93CC6B05}"/>
          </ac:graphicFrameMkLst>
        </pc:graphicFrameChg>
      </pc:sldChg>
      <pc:sldChg chg="modSp mod">
        <pc:chgData name="Cleber Elias Marconatto" userId="01e247d320de2222" providerId="LiveId" clId="{C83A48CE-0785-457C-BFFE-78B5FC493F19}" dt="2024-05-14T10:26:28.534" v="1163" actId="115"/>
        <pc:sldMkLst>
          <pc:docMk/>
          <pc:sldMk cId="0" sldId="265"/>
        </pc:sldMkLst>
        <pc:spChg chg="mod">
          <ac:chgData name="Cleber Elias Marconatto" userId="01e247d320de2222" providerId="LiveId" clId="{C83A48CE-0785-457C-BFFE-78B5FC493F19}" dt="2024-05-14T10:26:28.534" v="1163" actId="115"/>
          <ac:spMkLst>
            <pc:docMk/>
            <pc:sldMk cId="0" sldId="265"/>
            <ac:spMk id="2" creationId="{00000000-0000-0000-0000-000000000000}"/>
          </ac:spMkLst>
        </pc:spChg>
        <pc:graphicFrameChg chg="mod modGraphic">
          <ac:chgData name="Cleber Elias Marconatto" userId="01e247d320de2222" providerId="LiveId" clId="{C83A48CE-0785-457C-BFFE-78B5FC493F19}" dt="2024-05-13T19:57:00.391" v="1134" actId="20577"/>
          <ac:graphicFrameMkLst>
            <pc:docMk/>
            <pc:sldMk cId="0" sldId="265"/>
            <ac:graphicFrameMk id="5" creationId="{00000000-0000-0000-0000-000000000000}"/>
          </ac:graphicFrameMkLst>
        </pc:graphicFrameChg>
      </pc:sldChg>
      <pc:sldChg chg="modSp mod">
        <pc:chgData name="Cleber Elias Marconatto" userId="01e247d320de2222" providerId="LiveId" clId="{C83A48CE-0785-457C-BFFE-78B5FC493F19}" dt="2024-05-14T10:26:57.995" v="1167" actId="1076"/>
        <pc:sldMkLst>
          <pc:docMk/>
          <pc:sldMk cId="0" sldId="266"/>
        </pc:sldMkLst>
        <pc:spChg chg="mod">
          <ac:chgData name="Cleber Elias Marconatto" userId="01e247d320de2222" providerId="LiveId" clId="{C83A48CE-0785-457C-BFFE-78B5FC493F19}" dt="2024-05-14T10:26:44.459" v="1165" actId="1076"/>
          <ac:spMkLst>
            <pc:docMk/>
            <pc:sldMk cId="0" sldId="266"/>
            <ac:spMk id="2" creationId="{00000000-0000-0000-0000-000000000000}"/>
          </ac:spMkLst>
        </pc:spChg>
        <pc:graphicFrameChg chg="mod modGraphic">
          <ac:chgData name="Cleber Elias Marconatto" userId="01e247d320de2222" providerId="LiveId" clId="{C83A48CE-0785-457C-BFFE-78B5FC493F19}" dt="2024-05-14T10:26:57.995" v="1167" actId="1076"/>
          <ac:graphicFrameMkLst>
            <pc:docMk/>
            <pc:sldMk cId="0" sldId="266"/>
            <ac:graphicFrameMk id="5" creationId="{00000000-0000-0000-0000-000000000000}"/>
          </ac:graphicFrameMkLst>
        </pc:graphicFrameChg>
      </pc:sldChg>
      <pc:sldChg chg="modSp mod">
        <pc:chgData name="Cleber Elias Marconatto" userId="01e247d320de2222" providerId="LiveId" clId="{C83A48CE-0785-457C-BFFE-78B5FC493F19}" dt="2024-05-14T10:33:29.196" v="1180" actId="20577"/>
        <pc:sldMkLst>
          <pc:docMk/>
          <pc:sldMk cId="0" sldId="268"/>
        </pc:sldMkLst>
        <pc:spChg chg="mod">
          <ac:chgData name="Cleber Elias Marconatto" userId="01e247d320de2222" providerId="LiveId" clId="{C83A48CE-0785-457C-BFFE-78B5FC493F19}" dt="2024-05-14T10:27:10.942" v="1168" actId="115"/>
          <ac:spMkLst>
            <pc:docMk/>
            <pc:sldMk cId="0" sldId="268"/>
            <ac:spMk id="2" creationId="{00000000-0000-0000-0000-000000000000}"/>
          </ac:spMkLst>
        </pc:spChg>
        <pc:spChg chg="mod">
          <ac:chgData name="Cleber Elias Marconatto" userId="01e247d320de2222" providerId="LiveId" clId="{C83A48CE-0785-457C-BFFE-78B5FC493F19}" dt="2024-05-14T10:27:56.762" v="1169" actId="1076"/>
          <ac:spMkLst>
            <pc:docMk/>
            <pc:sldMk cId="0" sldId="268"/>
            <ac:spMk id="3" creationId="{00000000-0000-0000-0000-000000000000}"/>
          </ac:spMkLst>
        </pc:spChg>
        <pc:graphicFrameChg chg="mod modGraphic">
          <ac:chgData name="Cleber Elias Marconatto" userId="01e247d320de2222" providerId="LiveId" clId="{C83A48CE-0785-457C-BFFE-78B5FC493F19}" dt="2024-05-14T10:33:29.196" v="1180" actId="20577"/>
          <ac:graphicFrameMkLst>
            <pc:docMk/>
            <pc:sldMk cId="0" sldId="268"/>
            <ac:graphicFrameMk id="4" creationId="{00000000-0000-0000-0000-000000000000}"/>
          </ac:graphicFrameMkLst>
        </pc:graphicFrameChg>
      </pc:sldChg>
      <pc:sldChg chg="modSp mod">
        <pc:chgData name="Cleber Elias Marconatto" userId="01e247d320de2222" providerId="LiveId" clId="{C83A48CE-0785-457C-BFFE-78B5FC493F19}" dt="2024-05-10T17:10:41.117" v="28" actId="20577"/>
        <pc:sldMkLst>
          <pc:docMk/>
          <pc:sldMk cId="0" sldId="271"/>
        </pc:sldMkLst>
        <pc:spChg chg="mod">
          <ac:chgData name="Cleber Elias Marconatto" userId="01e247d320de2222" providerId="LiveId" clId="{C83A48CE-0785-457C-BFFE-78B5FC493F19}" dt="2024-05-10T17:10:41.117" v="28" actId="20577"/>
          <ac:spMkLst>
            <pc:docMk/>
            <pc:sldMk cId="0" sldId="271"/>
            <ac:spMk id="2" creationId="{00000000-0000-0000-0000-000000000000}"/>
          </ac:spMkLst>
        </pc:spChg>
      </pc:sldChg>
      <pc:sldChg chg="delSp modSp mod">
        <pc:chgData name="Cleber Elias Marconatto" userId="01e247d320de2222" providerId="LiveId" clId="{C83A48CE-0785-457C-BFFE-78B5FC493F19}" dt="2024-05-10T17:05:29.556" v="17" actId="14100"/>
        <pc:sldMkLst>
          <pc:docMk/>
          <pc:sldMk cId="185072724" sldId="272"/>
        </pc:sldMkLst>
        <pc:spChg chg="del">
          <ac:chgData name="Cleber Elias Marconatto" userId="01e247d320de2222" providerId="LiveId" clId="{C83A48CE-0785-457C-BFFE-78B5FC493F19}" dt="2024-05-10T17:05:25.060" v="16" actId="478"/>
          <ac:spMkLst>
            <pc:docMk/>
            <pc:sldMk cId="185072724" sldId="272"/>
            <ac:spMk id="3" creationId="{00000000-0000-0000-0000-000000000000}"/>
          </ac:spMkLst>
        </pc:spChg>
        <pc:picChg chg="mod">
          <ac:chgData name="Cleber Elias Marconatto" userId="01e247d320de2222" providerId="LiveId" clId="{C83A48CE-0785-457C-BFFE-78B5FC493F19}" dt="2024-05-10T17:05:29.556" v="17" actId="14100"/>
          <ac:picMkLst>
            <pc:docMk/>
            <pc:sldMk cId="185072724" sldId="272"/>
            <ac:picMk id="5" creationId="{00000000-0000-0000-0000-000000000000}"/>
          </ac:picMkLst>
        </pc:picChg>
      </pc:sldChg>
      <pc:sldChg chg="delSp mod">
        <pc:chgData name="Cleber Elias Marconatto" userId="01e247d320de2222" providerId="LiveId" clId="{C83A48CE-0785-457C-BFFE-78B5FC493F19}" dt="2024-05-10T17:05:59.492" v="19" actId="478"/>
        <pc:sldMkLst>
          <pc:docMk/>
          <pc:sldMk cId="477982797" sldId="273"/>
        </pc:sldMkLst>
        <pc:spChg chg="del">
          <ac:chgData name="Cleber Elias Marconatto" userId="01e247d320de2222" providerId="LiveId" clId="{C83A48CE-0785-457C-BFFE-78B5FC493F19}" dt="2024-05-10T17:05:59.492" v="19" actId="478"/>
          <ac:spMkLst>
            <pc:docMk/>
            <pc:sldMk cId="477982797" sldId="273"/>
            <ac:spMk id="3" creationId="{00000000-0000-0000-0000-000000000000}"/>
          </ac:spMkLst>
        </pc:spChg>
      </pc:sldChg>
      <pc:sldChg chg="delSp mod">
        <pc:chgData name="Cleber Elias Marconatto" userId="01e247d320de2222" providerId="LiveId" clId="{C83A48CE-0785-457C-BFFE-78B5FC493F19}" dt="2024-05-10T17:06:57.939" v="22" actId="478"/>
        <pc:sldMkLst>
          <pc:docMk/>
          <pc:sldMk cId="740517439" sldId="274"/>
        </pc:sldMkLst>
        <pc:spChg chg="del">
          <ac:chgData name="Cleber Elias Marconatto" userId="01e247d320de2222" providerId="LiveId" clId="{C83A48CE-0785-457C-BFFE-78B5FC493F19}" dt="2024-05-10T17:06:57.939" v="22" actId="478"/>
          <ac:spMkLst>
            <pc:docMk/>
            <pc:sldMk cId="740517439" sldId="274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Receita Arrecadada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sng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</c:f>
              <c:numCache>
                <c:formatCode>General</c:formatCode>
                <c:ptCount val="1"/>
              </c:numCache>
            </c:numRef>
          </c:cat>
          <c:val>
            <c:numRef>
              <c:f>Plan1!$B$2</c:f>
              <c:numCache>
                <c:formatCode>#,##0.00</c:formatCode>
                <c:ptCount val="1"/>
                <c:pt idx="0">
                  <c:v>12974875.68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A6-478E-A047-D74AEF093F3B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Despesas Liquidadas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FA6-478E-A047-D74AEF093F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sng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</c:f>
              <c:numCache>
                <c:formatCode>General</c:formatCode>
                <c:ptCount val="1"/>
              </c:numCache>
            </c:numRef>
          </c:cat>
          <c:val>
            <c:numRef>
              <c:f>Plan1!$C$2</c:f>
              <c:numCache>
                <c:formatCode>#,##0.00</c:formatCode>
                <c:ptCount val="1"/>
                <c:pt idx="0">
                  <c:v>11743157.779999999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A6-478E-A047-D74AEF093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-27"/>
        <c:axId val="1898583376"/>
        <c:axId val="1898575760"/>
      </c:barChart>
      <c:catAx>
        <c:axId val="189858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98575760"/>
        <c:crosses val="autoZero"/>
        <c:auto val="1"/>
        <c:lblAlgn val="ctr"/>
        <c:lblOffset val="100"/>
        <c:noMultiLvlLbl val="0"/>
      </c:catAx>
      <c:valAx>
        <c:axId val="189857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9858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727" cy="495994"/>
          </a:xfrm>
          <a:prstGeom prst="rect">
            <a:avLst/>
          </a:prstGeom>
        </p:spPr>
        <p:txBody>
          <a:bodyPr vert="horz" lIns="83768" tIns="41884" rIns="83768" bIns="41884" rtlCol="0"/>
          <a:lstStyle>
            <a:lvl1pPr algn="l">
              <a:defRPr sz="11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942" y="1"/>
            <a:ext cx="2944717" cy="495994"/>
          </a:xfrm>
          <a:prstGeom prst="rect">
            <a:avLst/>
          </a:prstGeom>
        </p:spPr>
        <p:txBody>
          <a:bodyPr vert="horz" lIns="83768" tIns="41884" rIns="83768" bIns="41884" rtlCol="0"/>
          <a:lstStyle>
            <a:lvl1pPr algn="r">
              <a:defRPr sz="1100"/>
            </a:lvl1pPr>
          </a:lstStyle>
          <a:p>
            <a:fld id="{FD55A3C0-285B-4AF6-B7CD-177FF5BB3CBC}" type="datetimeFigureOut">
              <a:rPr lang="pt-BR" smtClean="0"/>
              <a:pPr/>
              <a:t>14/05/2024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30148"/>
            <a:ext cx="2945727" cy="495994"/>
          </a:xfrm>
          <a:prstGeom prst="rect">
            <a:avLst/>
          </a:prstGeom>
        </p:spPr>
        <p:txBody>
          <a:bodyPr vert="horz" lIns="83768" tIns="41884" rIns="83768" bIns="41884" rtlCol="0" anchor="b"/>
          <a:lstStyle>
            <a:lvl1pPr algn="l">
              <a:defRPr sz="11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942" y="9430148"/>
            <a:ext cx="2944717" cy="495994"/>
          </a:xfrm>
          <a:prstGeom prst="rect">
            <a:avLst/>
          </a:prstGeom>
        </p:spPr>
        <p:txBody>
          <a:bodyPr vert="horz" lIns="83768" tIns="41884" rIns="83768" bIns="41884" rtlCol="0" anchor="b"/>
          <a:lstStyle>
            <a:lvl1pPr algn="r">
              <a:defRPr sz="1100"/>
            </a:lvl1pPr>
          </a:lstStyle>
          <a:p>
            <a:fld id="{B566D4A2-4930-4ED2-A29A-6FDE42EF557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5227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5/14/2024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5/14/2024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5/14/2024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76275" y="561975"/>
            <a:ext cx="9458325" cy="6362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5/14/2024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64819" y="350520"/>
            <a:ext cx="9803892" cy="6699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5/14/2024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0031" y="975106"/>
            <a:ext cx="9673336" cy="1401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31467" y="3130931"/>
            <a:ext cx="8030464" cy="2447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5/14/2024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AE0D03-2180-6FB3-BDD1-E4BE07F11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567682E-FD0F-FDEE-CDAE-B4E8CCBF8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00" y="0"/>
            <a:ext cx="10747300" cy="7562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C31DBB2-E761-0115-FCDB-36CE67D8B081}"/>
              </a:ext>
            </a:extLst>
          </p:cNvPr>
          <p:cNvSpPr txBox="1"/>
          <p:nvPr/>
        </p:nvSpPr>
        <p:spPr>
          <a:xfrm>
            <a:off x="2538388" y="5808524"/>
            <a:ext cx="6552728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67055" marR="558165" algn="ctr"/>
            <a:r>
              <a:rPr lang="pt-BR" dirty="0">
                <a:latin typeface="Arial"/>
                <a:cs typeface="Arial"/>
              </a:rPr>
              <a:t>MUNICÍPIO </a:t>
            </a:r>
            <a:r>
              <a:rPr lang="pt-BR" spc="-5" dirty="0">
                <a:latin typeface="Arial"/>
                <a:cs typeface="Arial"/>
              </a:rPr>
              <a:t>DE </a:t>
            </a:r>
            <a:r>
              <a:rPr lang="pt-BR" dirty="0">
                <a:latin typeface="Arial"/>
                <a:cs typeface="Arial"/>
              </a:rPr>
              <a:t>ANCHIETA/SC</a:t>
            </a:r>
          </a:p>
          <a:p>
            <a:pPr marL="567055" marR="558165" algn="ctr"/>
            <a:endParaRPr lang="pt-BR" dirty="0">
              <a:latin typeface="Arial"/>
              <a:cs typeface="Arial"/>
            </a:endParaRPr>
          </a:p>
          <a:p>
            <a:pPr algn="ctr"/>
            <a:r>
              <a:rPr lang="pt-BR" b="1" dirty="0">
                <a:latin typeface="Arial"/>
                <a:cs typeface="Arial"/>
              </a:rPr>
              <a:t>AUDIÊNCIA</a:t>
            </a:r>
            <a:r>
              <a:rPr lang="pt-BR" b="1" spc="-5" dirty="0">
                <a:latin typeface="Arial"/>
                <a:cs typeface="Arial"/>
              </a:rPr>
              <a:t> PÚBLICA</a:t>
            </a:r>
            <a:endParaRPr lang="pt-BR" dirty="0">
              <a:latin typeface="Arial"/>
              <a:cs typeface="Arial"/>
            </a:endParaRPr>
          </a:p>
          <a:p>
            <a:pPr marL="12065" marR="5080" algn="ctr"/>
            <a:r>
              <a:rPr lang="pt-BR" b="1" dirty="0">
                <a:latin typeface="Arial"/>
                <a:cs typeface="Arial"/>
              </a:rPr>
              <a:t>DE </a:t>
            </a:r>
            <a:r>
              <a:rPr lang="pt-BR" b="1" spc="-5" dirty="0">
                <a:latin typeface="Arial"/>
                <a:cs typeface="Arial"/>
              </a:rPr>
              <a:t>AVALIAÇÃO </a:t>
            </a:r>
            <a:r>
              <a:rPr lang="pt-BR" b="1" dirty="0">
                <a:latin typeface="Arial"/>
                <a:cs typeface="Arial"/>
              </a:rPr>
              <a:t>DO</a:t>
            </a:r>
            <a:r>
              <a:rPr lang="pt-BR" b="1" spc="-60" dirty="0">
                <a:latin typeface="Arial"/>
                <a:cs typeface="Arial"/>
              </a:rPr>
              <a:t> </a:t>
            </a:r>
            <a:r>
              <a:rPr lang="pt-BR" b="1" dirty="0">
                <a:latin typeface="Arial"/>
                <a:cs typeface="Arial"/>
              </a:rPr>
              <a:t>CUMPRIMENTO  DAS </a:t>
            </a:r>
            <a:r>
              <a:rPr lang="pt-BR" b="1" spc="-5" dirty="0">
                <a:latin typeface="Arial"/>
                <a:cs typeface="Arial"/>
              </a:rPr>
              <a:t>METAS</a:t>
            </a:r>
            <a:r>
              <a:rPr lang="pt-BR" b="1" spc="-10" dirty="0">
                <a:latin typeface="Arial"/>
                <a:cs typeface="Arial"/>
              </a:rPr>
              <a:t> </a:t>
            </a:r>
            <a:r>
              <a:rPr lang="pt-BR" b="1" dirty="0">
                <a:latin typeface="Arial"/>
                <a:cs typeface="Arial"/>
              </a:rPr>
              <a:t>FISCAIS</a:t>
            </a:r>
          </a:p>
          <a:p>
            <a:pPr marL="12065" marR="5080" algn="ctr"/>
            <a:endParaRPr lang="pt-BR" dirty="0">
              <a:latin typeface="Arial"/>
              <a:cs typeface="Arial"/>
            </a:endParaRPr>
          </a:p>
          <a:p>
            <a:pPr marL="635" algn="ctr"/>
            <a:r>
              <a:rPr lang="pt-BR" dirty="0">
                <a:latin typeface="Arial"/>
                <a:cs typeface="Arial"/>
              </a:rPr>
              <a:t>1º</a:t>
            </a:r>
            <a:r>
              <a:rPr lang="pt-BR" spc="-5" dirty="0">
                <a:latin typeface="Arial"/>
                <a:cs typeface="Arial"/>
              </a:rPr>
              <a:t> QUADRIMESTRE/2024</a:t>
            </a:r>
            <a:endParaRPr lang="pt-BR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156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628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0031" y="975106"/>
            <a:ext cx="9673336" cy="1015663"/>
          </a:xfrm>
        </p:spPr>
        <p:txBody>
          <a:bodyPr/>
          <a:lstStyle/>
          <a:p>
            <a:pPr algn="ctr"/>
            <a:r>
              <a:rPr lang="pt-BR" sz="6600" dirty="0"/>
              <a:t> EDUCAÇÃO</a:t>
            </a:r>
          </a:p>
        </p:txBody>
      </p:sp>
    </p:spTree>
    <p:extLst>
      <p:ext uri="{BB962C8B-B14F-4D97-AF65-F5344CB8AC3E}">
        <p14:creationId xmlns:p14="http://schemas.microsoft.com/office/powerpoint/2010/main" val="477982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460" y="685081"/>
            <a:ext cx="9943465" cy="99578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indent="1851660">
              <a:lnSpc>
                <a:spcPts val="3670"/>
              </a:lnSpc>
              <a:spcBef>
                <a:spcPts val="365"/>
              </a:spcBef>
            </a:pPr>
            <a:r>
              <a:rPr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APLICAÇÃO DE RECURSOS NA  MANUTENÇÃO E DESENVOLVIMENTO DO</a:t>
            </a:r>
            <a:r>
              <a:rPr u="sng" spc="-8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ENSINO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9305" y="1909217"/>
            <a:ext cx="9953625" cy="1297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Constituição Federal, Art. 212 e </a:t>
            </a:r>
            <a:r>
              <a:rPr sz="2000" spc="-5" dirty="0">
                <a:latin typeface="Arial"/>
                <a:cs typeface="Arial"/>
              </a:rPr>
              <a:t>LDB, </a:t>
            </a:r>
            <a:r>
              <a:rPr sz="2000" dirty="0">
                <a:latin typeface="Arial"/>
                <a:cs typeface="Arial"/>
              </a:rPr>
              <a:t>Art.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72</a:t>
            </a:r>
          </a:p>
          <a:p>
            <a:pPr marL="12700" marR="5080" algn="just">
              <a:lnSpc>
                <a:spcPct val="95800"/>
              </a:lnSpc>
              <a:spcBef>
                <a:spcPts val="1405"/>
              </a:spcBef>
            </a:pPr>
            <a:r>
              <a:rPr sz="1800" dirty="0">
                <a:latin typeface="Arial"/>
                <a:cs typeface="Arial"/>
              </a:rPr>
              <a:t>CF, Art. </a:t>
            </a:r>
            <a:r>
              <a:rPr sz="1800" spc="-5" dirty="0">
                <a:latin typeface="Arial"/>
                <a:cs typeface="Arial"/>
              </a:rPr>
              <a:t>212 </a:t>
            </a:r>
            <a:r>
              <a:rPr sz="1800" dirty="0">
                <a:latin typeface="Arial"/>
                <a:cs typeface="Arial"/>
              </a:rPr>
              <a:t>- A </a:t>
            </a:r>
            <a:r>
              <a:rPr sz="1800" spc="-5" dirty="0">
                <a:latin typeface="Arial"/>
                <a:cs typeface="Arial"/>
              </a:rPr>
              <a:t>União aplicará, anualmente, nunca menos de dezoito, e os </a:t>
            </a:r>
            <a:r>
              <a:rPr sz="1800" dirty="0">
                <a:latin typeface="Arial"/>
                <a:cs typeface="Arial"/>
              </a:rPr>
              <a:t>Estados, </a:t>
            </a:r>
            <a:r>
              <a:rPr sz="1800" spc="-5" dirty="0">
                <a:latin typeface="Arial"/>
                <a:cs typeface="Arial"/>
              </a:rPr>
              <a:t>o Distrito   Federal e os Municípios </a:t>
            </a:r>
            <a:r>
              <a:rPr sz="1800" b="1" spc="-5" dirty="0">
                <a:latin typeface="Arial"/>
                <a:cs typeface="Arial"/>
              </a:rPr>
              <a:t>vinte e cinco </a:t>
            </a:r>
            <a:r>
              <a:rPr sz="1800" b="1" dirty="0">
                <a:latin typeface="Arial"/>
                <a:cs typeface="Arial"/>
              </a:rPr>
              <a:t>por cento</a:t>
            </a:r>
            <a:r>
              <a:rPr sz="1800" dirty="0">
                <a:latin typeface="Arial"/>
                <a:cs typeface="Arial"/>
              </a:rPr>
              <a:t>, </a:t>
            </a:r>
            <a:r>
              <a:rPr sz="1800" spc="-5" dirty="0">
                <a:latin typeface="Arial"/>
                <a:cs typeface="Arial"/>
              </a:rPr>
              <a:t>no mínimo, </a:t>
            </a:r>
            <a:r>
              <a:rPr sz="1800" dirty="0">
                <a:latin typeface="Arial"/>
                <a:cs typeface="Arial"/>
              </a:rPr>
              <a:t>da </a:t>
            </a:r>
            <a:r>
              <a:rPr sz="1800" spc="-5" dirty="0">
                <a:latin typeface="Arial"/>
                <a:cs typeface="Arial"/>
              </a:rPr>
              <a:t>receita resultante de impostos,  compreendida a proveniente de transferências, na manutenção e </a:t>
            </a:r>
            <a:r>
              <a:rPr sz="1800" dirty="0">
                <a:latin typeface="Arial"/>
                <a:cs typeface="Arial"/>
              </a:rPr>
              <a:t>desenvolvimento do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ensino.</a:t>
            </a:r>
            <a:endParaRPr sz="1800" dirty="0">
              <a:latin typeface="Arial"/>
              <a:cs typeface="Arial"/>
            </a:endParaRPr>
          </a:p>
        </p:txBody>
      </p:sp>
      <p:graphicFrame>
        <p:nvGraphicFramePr>
          <p:cNvPr id="5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6763676"/>
              </p:ext>
            </p:extLst>
          </p:nvPr>
        </p:nvGraphicFramePr>
        <p:xfrm>
          <a:off x="738188" y="3440271"/>
          <a:ext cx="9505055" cy="35815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65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5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/>
                        <a:t>Receita </a:t>
                      </a:r>
                      <a:r>
                        <a:rPr lang="pt-BR" sz="2400" spc="-5" dirty="0"/>
                        <a:t>bruta </a:t>
                      </a:r>
                      <a:r>
                        <a:rPr lang="pt-BR" sz="2400" dirty="0"/>
                        <a:t>de </a:t>
                      </a:r>
                      <a:r>
                        <a:rPr lang="pt-BR" sz="2400" spc="-5" dirty="0"/>
                        <a:t>Impostos </a:t>
                      </a:r>
                      <a:r>
                        <a:rPr lang="pt-BR" sz="2400" dirty="0"/>
                        <a:t>e Transferências</a:t>
                      </a:r>
                      <a:endParaRPr lang="pt-BR" sz="2400" dirty="0">
                        <a:solidFill>
                          <a:schemeClr val="tx1"/>
                        </a:solidFill>
                        <a:latin typeface="+mj-lt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10.340.114,91</a:t>
                      </a:r>
                      <a:endParaRPr lang="pt-BR" sz="2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5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/>
                        <a:t>Despesas</a:t>
                      </a:r>
                      <a:r>
                        <a:rPr lang="pt-BR" sz="2400" baseline="0" dirty="0"/>
                        <a:t> na função Educação</a:t>
                      </a:r>
                      <a:endParaRPr lang="pt-BR" sz="2400" dirty="0">
                        <a:solidFill>
                          <a:schemeClr val="tx1"/>
                        </a:solidFill>
                        <a:latin typeface="+mj-lt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>
                          <a:solidFill>
                            <a:schemeClr val="tx1"/>
                          </a:solidFill>
                          <a:latin typeface="+mj-lt"/>
                        </a:rPr>
                        <a:t>3.195.919,93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22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/>
                        <a:t>Deduções</a:t>
                      </a:r>
                      <a:r>
                        <a:rPr lang="pt-BR" sz="2400" spc="-20" dirty="0"/>
                        <a:t> </a:t>
                      </a:r>
                      <a:endParaRPr lang="pt-BR" sz="2400" dirty="0">
                        <a:solidFill>
                          <a:schemeClr val="tx1"/>
                        </a:solidFill>
                        <a:latin typeface="+mj-lt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>
                          <a:solidFill>
                            <a:schemeClr val="tx1"/>
                          </a:solidFill>
                          <a:latin typeface="+mj-lt"/>
                        </a:rPr>
                        <a:t>473.699,08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43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spc="-5" dirty="0"/>
                        <a:t>Despesas para </a:t>
                      </a:r>
                      <a:r>
                        <a:rPr lang="pt-BR" sz="2400" b="1" dirty="0"/>
                        <a:t>efeito de cálculo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+mj-lt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2.722.220,85</a:t>
                      </a:r>
                      <a:endParaRPr lang="pt-BR" sz="2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5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/>
                        <a:t>Mínimo a ser</a:t>
                      </a:r>
                      <a:r>
                        <a:rPr lang="pt-BR" sz="2400" spc="-15" dirty="0"/>
                        <a:t> </a:t>
                      </a:r>
                      <a:r>
                        <a:rPr lang="pt-BR" sz="2400" dirty="0"/>
                        <a:t>aplicado – 25%</a:t>
                      </a:r>
                      <a:endParaRPr lang="pt-BR" sz="2400" dirty="0">
                        <a:solidFill>
                          <a:schemeClr val="tx1"/>
                        </a:solidFill>
                        <a:latin typeface="+mj-lt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>
                          <a:solidFill>
                            <a:schemeClr val="tx1"/>
                          </a:solidFill>
                          <a:latin typeface="+mj-lt"/>
                        </a:rPr>
                        <a:t>2.585.028,73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5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/>
                        <a:t>Aplicado à</a:t>
                      </a:r>
                      <a:r>
                        <a:rPr lang="pt-BR" sz="2400" spc="-10" dirty="0"/>
                        <a:t> </a:t>
                      </a:r>
                      <a:r>
                        <a:rPr lang="pt-BR" sz="2400" dirty="0"/>
                        <a:t>Maior</a:t>
                      </a:r>
                      <a:endParaRPr lang="pt-BR" sz="2400" dirty="0">
                        <a:solidFill>
                          <a:schemeClr val="tx1"/>
                        </a:solidFill>
                        <a:latin typeface="+mj-lt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>
                          <a:solidFill>
                            <a:schemeClr val="tx1"/>
                          </a:solidFill>
                          <a:latin typeface="+mj-lt"/>
                        </a:rPr>
                        <a:t>137.192,12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5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/>
                        <a:t>Percentual </a:t>
                      </a:r>
                      <a:r>
                        <a:rPr lang="pt-BR" sz="2400" b="1" spc="-5" dirty="0"/>
                        <a:t>aplicado 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26,33%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222" y="469057"/>
            <a:ext cx="9672955" cy="216059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065" marR="5080" algn="ctr">
              <a:lnSpc>
                <a:spcPct val="95600"/>
              </a:lnSpc>
              <a:spcBef>
                <a:spcPts val="259"/>
              </a:spcBef>
            </a:pPr>
            <a:r>
              <a:rPr sz="3100" u="sng" spc="-5" dirty="0"/>
              <a:t>APLICAÇÃO </a:t>
            </a:r>
            <a:r>
              <a:rPr sz="3100" u="sng" dirty="0"/>
              <a:t>DE </a:t>
            </a:r>
            <a:r>
              <a:rPr lang="pt-BR" sz="3100" u="sng" spc="-5" dirty="0"/>
              <a:t>7</a:t>
            </a:r>
            <a:r>
              <a:rPr sz="3100" u="sng" spc="-5" dirty="0"/>
              <a:t>0% DOS RECURSOS DO FUNDEB  NA REMUNERAÇÃO </a:t>
            </a:r>
            <a:r>
              <a:rPr sz="3100" u="sng" dirty="0"/>
              <a:t>DOS </a:t>
            </a:r>
            <a:r>
              <a:rPr sz="3100" u="sng" spc="-5" dirty="0"/>
              <a:t>PROFISSIONAIS DO  MAGISTÉRIO </a:t>
            </a:r>
            <a:r>
              <a:rPr sz="3100" u="sng" dirty="0"/>
              <a:t>DA </a:t>
            </a:r>
            <a:r>
              <a:rPr sz="3100" u="sng" spc="-5" dirty="0"/>
              <a:t>EDUCAÇÃO</a:t>
            </a:r>
            <a:r>
              <a:rPr sz="3100" u="sng" spc="-15" dirty="0"/>
              <a:t> </a:t>
            </a:r>
            <a:r>
              <a:rPr sz="3100" u="sng" spc="-5" dirty="0"/>
              <a:t>BÁSICA</a:t>
            </a:r>
            <a:br>
              <a:rPr lang="pt-BR" sz="3100" u="sng" spc="-5" dirty="0"/>
            </a:br>
            <a:br>
              <a:rPr lang="pt-BR" sz="3100" spc="-5" dirty="0"/>
            </a:br>
            <a:r>
              <a:rPr lang="pt-BR" sz="2000" b="0" dirty="0"/>
              <a:t>Lei nº 14.113/2020, Art. 26 </a:t>
            </a:r>
            <a:endParaRPr sz="2000" b="0" dirty="0"/>
          </a:p>
        </p:txBody>
      </p:sp>
      <p:graphicFrame>
        <p:nvGraphicFramePr>
          <p:cNvPr id="5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4369250"/>
              </p:ext>
            </p:extLst>
          </p:nvPr>
        </p:nvGraphicFramePr>
        <p:xfrm>
          <a:off x="738187" y="3277369"/>
          <a:ext cx="9217024" cy="29568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362">
                <a:tc>
                  <a:txBody>
                    <a:bodyPr/>
                    <a:lstStyle/>
                    <a:p>
                      <a:r>
                        <a:rPr lang="pt-BR" sz="2400" dirty="0"/>
                        <a:t>Receita do FUNDEB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385" algn="ctr"/>
                          <a:tab pos="1843405" algn="r"/>
                        </a:tabLst>
                      </a:pPr>
                      <a:r>
                        <a:rPr lang="pt-BR" sz="24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pt-BR" sz="2400" dirty="0"/>
                        <a:t>1.988.969,12</a:t>
                      </a:r>
                      <a:endParaRPr lang="pt-BR" sz="24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362">
                <a:tc>
                  <a:txBody>
                    <a:bodyPr/>
                    <a:lstStyle/>
                    <a:p>
                      <a:r>
                        <a:rPr lang="pt-BR" sz="2400" b="1" dirty="0"/>
                        <a:t>Despesas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/>
                        <a:t>1.661.871,18</a:t>
                      </a:r>
                      <a:endParaRPr lang="pt-BR" sz="2400" b="1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362">
                <a:tc>
                  <a:txBody>
                    <a:bodyPr/>
                    <a:lstStyle/>
                    <a:p>
                      <a:r>
                        <a:rPr lang="pt-BR" sz="2400" dirty="0"/>
                        <a:t>Mínimo</a:t>
                      </a:r>
                      <a:r>
                        <a:rPr lang="pt-BR" sz="2400" baseline="0" dirty="0"/>
                        <a:t> a ser Aplicado – 70%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1.392.278,38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362">
                <a:tc>
                  <a:txBody>
                    <a:bodyPr/>
                    <a:lstStyle/>
                    <a:p>
                      <a:r>
                        <a:rPr lang="pt-BR" sz="2400" dirty="0"/>
                        <a:t>Aplicado a Maior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269.592,80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362">
                <a:tc>
                  <a:txBody>
                    <a:bodyPr/>
                    <a:lstStyle/>
                    <a:p>
                      <a:r>
                        <a:rPr lang="pt-BR" sz="2400" b="1" dirty="0"/>
                        <a:t>Percentual Aplicado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83,55%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628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0031" y="975106"/>
            <a:ext cx="9673336" cy="1015663"/>
          </a:xfrm>
        </p:spPr>
        <p:txBody>
          <a:bodyPr/>
          <a:lstStyle/>
          <a:p>
            <a:pPr algn="ctr"/>
            <a:r>
              <a:rPr lang="pt-BR" sz="6600" dirty="0"/>
              <a:t>Despesas com Pessoal</a:t>
            </a:r>
          </a:p>
        </p:txBody>
      </p:sp>
    </p:spTree>
    <p:extLst>
      <p:ext uri="{BB962C8B-B14F-4D97-AF65-F5344CB8AC3E}">
        <p14:creationId xmlns:p14="http://schemas.microsoft.com/office/powerpoint/2010/main" val="740517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156" y="857941"/>
            <a:ext cx="9733212" cy="520654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3661410" marR="5080" indent="-2630805" algn="ctr">
              <a:lnSpc>
                <a:spcPts val="3679"/>
              </a:lnSpc>
              <a:spcBef>
                <a:spcPts val="359"/>
              </a:spcBef>
            </a:pPr>
            <a:r>
              <a:rPr u="sng" dirty="0"/>
              <a:t>DESPESAS </a:t>
            </a:r>
            <a:r>
              <a:rPr u="sng" spc="-5" dirty="0"/>
              <a:t>COM </a:t>
            </a:r>
            <a:r>
              <a:rPr u="sng" dirty="0"/>
              <a:t>PESSOAL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96795" y="1879321"/>
            <a:ext cx="6099810" cy="624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lnSpc>
                <a:spcPts val="2355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Constituição Federal, Art. 169,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caput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ts val="2355"/>
              </a:lnSpc>
            </a:pPr>
            <a:r>
              <a:rPr sz="2000" dirty="0">
                <a:latin typeface="Arial"/>
                <a:cs typeface="Arial"/>
              </a:rPr>
              <a:t>Lei Complementar n°101/2000, </a:t>
            </a:r>
            <a:r>
              <a:rPr sz="2000" spc="-5" dirty="0">
                <a:latin typeface="Arial"/>
                <a:cs typeface="Arial"/>
              </a:rPr>
              <a:t>Art. </a:t>
            </a:r>
            <a:r>
              <a:rPr sz="2000" dirty="0">
                <a:latin typeface="Arial"/>
                <a:cs typeface="Arial"/>
              </a:rPr>
              <a:t>19, III e Art. 20,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III</a:t>
            </a:r>
            <a:endParaRPr sz="20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122887"/>
              </p:ext>
            </p:extLst>
          </p:nvPr>
        </p:nvGraphicFramePr>
        <p:xfrm>
          <a:off x="954212" y="2989338"/>
          <a:ext cx="9001000" cy="3960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5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228">
                  <a:extLst>
                    <a:ext uri="{9D8B030D-6E8A-4147-A177-3AD203B41FA5}">
                      <a16:colId xmlns:a16="http://schemas.microsoft.com/office/drawing/2014/main" val="4267409614"/>
                    </a:ext>
                  </a:extLst>
                </a:gridCol>
              </a:tblGrid>
              <a:tr h="1700763">
                <a:tc>
                  <a:txBody>
                    <a:bodyPr/>
                    <a:lstStyle/>
                    <a:p>
                      <a:pPr marL="0" marR="37655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sz="2400" b="1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Receita</a:t>
                      </a:r>
                      <a:r>
                        <a:rPr sz="24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Corrente Líquida Arrecadada nos últimos 12 meses  (RCL)</a:t>
                      </a:r>
                    </a:p>
                  </a:txBody>
                  <a:tcPr marL="0" marR="0" marT="4381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400" b="1" dirty="0">
                          <a:latin typeface="+mn-lt"/>
                          <a:cs typeface="Arial" panose="020B0604020202020204" pitchFamily="34" charset="0"/>
                        </a:rPr>
                        <a:t>36.793.881,47</a:t>
                      </a: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13843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13843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911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Poder Executivo (Máx. 54%)</a:t>
                      </a:r>
                      <a:endParaRPr sz="24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2857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pt-BR" sz="2400" b="1" dirty="0">
                          <a:latin typeface="+mn-lt"/>
                        </a:rPr>
                        <a:t>17.782.251,57</a:t>
                      </a:r>
                      <a:endParaRPr lang="pt-BR" sz="2400" b="1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2857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48,33%</a:t>
                      </a:r>
                    </a:p>
                  </a:txBody>
                  <a:tcPr marL="0" marR="0" marT="2857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911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Poder Legislativo (Máx. 6%)</a:t>
                      </a:r>
                    </a:p>
                  </a:txBody>
                  <a:tcPr marL="0" marR="0" marT="2857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pt-BR" sz="2400" b="1" dirty="0">
                          <a:latin typeface="+mn-lt"/>
                        </a:rPr>
                        <a:t>719.673,71</a:t>
                      </a:r>
                      <a:endParaRPr lang="pt-BR" sz="2400" b="1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2857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pt-BR" sz="2400" b="1" dirty="0">
                          <a:latin typeface="+mn-lt"/>
                        </a:rPr>
                        <a:t>1,96%</a:t>
                      </a:r>
                      <a:endParaRPr lang="pt-BR" sz="2400" b="1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2857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3855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Consolidado (Máx. 60%)</a:t>
                      </a:r>
                      <a:endParaRPr sz="24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27939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pt-BR" sz="2400" b="1" dirty="0">
                          <a:latin typeface="+mn-lt"/>
                        </a:rPr>
                        <a:t>18.501.925,28</a:t>
                      </a:r>
                      <a:endParaRPr lang="pt-BR" sz="2400" b="1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27939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pt-BR" sz="2400" b="1" dirty="0">
                          <a:latin typeface="+mn-lt"/>
                        </a:rPr>
                        <a:t>50.29%</a:t>
                      </a:r>
                      <a:endParaRPr lang="pt-BR" sz="2400" b="1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27939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5201" y="1693193"/>
            <a:ext cx="6441899" cy="321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6600" spc="-5" dirty="0"/>
              <a:t>MUITO</a:t>
            </a:r>
            <a:r>
              <a:rPr sz="6600" spc="-30" dirty="0"/>
              <a:t> </a:t>
            </a:r>
            <a:r>
              <a:rPr sz="6600" spc="-5" dirty="0"/>
              <a:t>OBRIGAD</a:t>
            </a:r>
            <a:r>
              <a:rPr lang="pt-BR" sz="6600" spc="-5" dirty="0"/>
              <a:t>O</a:t>
            </a:r>
            <a:r>
              <a:rPr sz="6600" spc="-5" dirty="0"/>
              <a:t>!</a:t>
            </a:r>
            <a:br>
              <a:rPr lang="pt-BR" sz="4800" spc="-5" dirty="0"/>
            </a:br>
            <a:br>
              <a:rPr lang="pt-BR" sz="4800" spc="-5" dirty="0"/>
            </a:br>
            <a:endParaRPr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0275" y="340868"/>
            <a:ext cx="37522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dirty="0"/>
              <a:t>EXIGÊNCIA</a:t>
            </a:r>
            <a:r>
              <a:rPr u="sng" spc="-70" dirty="0"/>
              <a:t> </a:t>
            </a:r>
            <a:r>
              <a:rPr u="sng" spc="-5" dirty="0"/>
              <a:t>LEGAL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8300" y="993393"/>
            <a:ext cx="9951720" cy="3820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00"/>
              </a:spcBef>
            </a:pPr>
            <a:endParaRPr lang="pt-BR" sz="2000" dirty="0">
              <a:latin typeface="Arial"/>
              <a:cs typeface="Arial"/>
            </a:endParaRPr>
          </a:p>
          <a:p>
            <a:pPr marL="4445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Lei Complementar n°101, de 04 de </a:t>
            </a:r>
            <a:r>
              <a:rPr sz="2000" spc="-5" dirty="0">
                <a:latin typeface="Arial"/>
                <a:cs typeface="Arial"/>
              </a:rPr>
              <a:t>Maio </a:t>
            </a:r>
            <a:r>
              <a:rPr sz="2000" dirty="0">
                <a:latin typeface="Arial"/>
                <a:cs typeface="Arial"/>
              </a:rPr>
              <a:t>de 2000, </a:t>
            </a:r>
            <a:r>
              <a:rPr sz="2000" spc="-5" dirty="0">
                <a:latin typeface="Arial"/>
                <a:cs typeface="Arial"/>
              </a:rPr>
              <a:t>Art. </a:t>
            </a:r>
            <a:r>
              <a:rPr sz="2000" dirty="0">
                <a:latin typeface="Arial"/>
                <a:cs typeface="Arial"/>
              </a:rPr>
              <a:t>9°, §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4°</a:t>
            </a: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endParaRPr lang="pt-BR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endParaRPr lang="pt-BR" sz="18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Art. </a:t>
            </a:r>
            <a:r>
              <a:rPr sz="1800" spc="-5" dirty="0">
                <a:latin typeface="Arial"/>
                <a:cs typeface="Arial"/>
              </a:rPr>
              <a:t>9º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[...]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95900"/>
              </a:lnSpc>
            </a:pPr>
            <a:r>
              <a:rPr sz="1800" spc="-5" dirty="0">
                <a:latin typeface="Arial"/>
                <a:cs typeface="Arial"/>
              </a:rPr>
              <a:t>§ 4º </a:t>
            </a:r>
            <a:r>
              <a:rPr sz="1800" dirty="0">
                <a:latin typeface="Arial"/>
                <a:cs typeface="Arial"/>
              </a:rPr>
              <a:t>- Até </a:t>
            </a:r>
            <a:r>
              <a:rPr sz="1800" spc="-5" dirty="0">
                <a:latin typeface="Arial"/>
                <a:cs typeface="Arial"/>
              </a:rPr>
              <a:t>o final dos </a:t>
            </a:r>
            <a:r>
              <a:rPr sz="1800" dirty="0">
                <a:latin typeface="Arial"/>
                <a:cs typeface="Arial"/>
              </a:rPr>
              <a:t>meses </a:t>
            </a:r>
            <a:r>
              <a:rPr sz="1800" spc="-5" dirty="0">
                <a:latin typeface="Arial"/>
                <a:cs typeface="Arial"/>
              </a:rPr>
              <a:t>de Maio, Setembro e Fevereiro, o Poder Executivo </a:t>
            </a:r>
            <a:r>
              <a:rPr sz="1800" dirty="0">
                <a:latin typeface="Arial"/>
                <a:cs typeface="Arial"/>
              </a:rPr>
              <a:t>demonstrará </a:t>
            </a:r>
            <a:r>
              <a:rPr sz="1800" spc="-5" dirty="0">
                <a:latin typeface="Arial"/>
                <a:cs typeface="Arial"/>
              </a:rPr>
              <a:t>e   avaliará o cumprimento das metas fiscais de cada quadrimestre, em Audiência Pública na  comissão referida no § 1º </a:t>
            </a:r>
            <a:r>
              <a:rPr sz="1800" dirty="0">
                <a:latin typeface="Arial"/>
                <a:cs typeface="Arial"/>
              </a:rPr>
              <a:t>do Art. 166 </a:t>
            </a:r>
            <a:r>
              <a:rPr sz="1800" spc="-5" dirty="0">
                <a:latin typeface="Arial"/>
                <a:cs typeface="Arial"/>
              </a:rPr>
              <a:t>da Constituição </a:t>
            </a:r>
            <a:r>
              <a:rPr sz="1800" dirty="0">
                <a:latin typeface="Arial"/>
                <a:cs typeface="Arial"/>
              </a:rPr>
              <a:t>ou </a:t>
            </a:r>
            <a:r>
              <a:rPr sz="1800" spc="-5" dirty="0">
                <a:latin typeface="Arial"/>
                <a:cs typeface="Arial"/>
              </a:rPr>
              <a:t>equivalente nas Casas Legislativas  estaduais 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municipais.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4" name="Imagem 3" descr="brasao_atualizado PORTAL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004" y="4909391"/>
            <a:ext cx="2071702" cy="22860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3989" y="985774"/>
            <a:ext cx="52641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dirty="0"/>
              <a:t>RECEITA</a:t>
            </a:r>
            <a:r>
              <a:rPr u="sng" spc="-45" dirty="0"/>
              <a:t> </a:t>
            </a:r>
            <a:r>
              <a:rPr u="sng" spc="-5" dirty="0"/>
              <a:t>ORÇAMENTÁRIA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48583" y="1639570"/>
            <a:ext cx="33953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Lei 4.320/64, Art. 2°, § 1° 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2°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2244" y="2766186"/>
            <a:ext cx="739794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 err="1">
                <a:latin typeface="Arial"/>
                <a:cs typeface="Arial"/>
              </a:rPr>
              <a:t>Receita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5" dirty="0" err="1">
                <a:latin typeface="Arial"/>
                <a:cs typeface="Arial"/>
              </a:rPr>
              <a:t>Arrecadada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lang="pt-BR" sz="2400" b="1" spc="-5" dirty="0">
                <a:latin typeface="Arial"/>
                <a:cs typeface="Arial"/>
              </a:rPr>
              <a:t>no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lang="pt-BR" sz="2400" b="1" spc="-5" dirty="0">
                <a:latin typeface="Arial"/>
                <a:cs typeface="Arial"/>
              </a:rPr>
              <a:t>1</a:t>
            </a:r>
            <a:r>
              <a:rPr sz="2400" b="1" spc="-5" dirty="0">
                <a:latin typeface="Arial"/>
                <a:cs typeface="Arial"/>
              </a:rPr>
              <a:t>º</a:t>
            </a:r>
            <a:r>
              <a:rPr sz="2400" b="1" spc="80" dirty="0">
                <a:latin typeface="Arial"/>
                <a:cs typeface="Arial"/>
              </a:rPr>
              <a:t> </a:t>
            </a:r>
            <a:r>
              <a:rPr sz="2400" b="1" spc="-5" dirty="0" err="1">
                <a:latin typeface="Arial"/>
                <a:cs typeface="Arial"/>
              </a:rPr>
              <a:t>Quadrimestre</a:t>
            </a:r>
            <a:r>
              <a:rPr sz="2400" b="1" spc="-5" dirty="0">
                <a:latin typeface="Arial"/>
                <a:cs typeface="Arial"/>
              </a:rPr>
              <a:t>/20</a:t>
            </a:r>
            <a:r>
              <a:rPr lang="pt-BR" sz="2400" b="1" spc="-5" dirty="0">
                <a:latin typeface="Arial"/>
                <a:cs typeface="Arial"/>
              </a:rPr>
              <a:t>24</a:t>
            </a:r>
            <a:endParaRPr sz="2400" dirty="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082093"/>
              </p:ext>
            </p:extLst>
          </p:nvPr>
        </p:nvGraphicFramePr>
        <p:xfrm>
          <a:off x="810196" y="3944123"/>
          <a:ext cx="8820504" cy="15115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94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6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6481">
                <a:tc>
                  <a:txBody>
                    <a:bodyPr/>
                    <a:lstStyle/>
                    <a:p>
                      <a:pPr marL="635" algn="ctr">
                        <a:lnSpc>
                          <a:spcPts val="2855"/>
                        </a:lnSpc>
                      </a:pPr>
                      <a:r>
                        <a:rPr sz="2800" b="1" spc="-5" dirty="0">
                          <a:latin typeface="Arial"/>
                          <a:cs typeface="Arial"/>
                        </a:rPr>
                        <a:t>Receita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Orçamentária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12.974.875,68</a:t>
                      </a:r>
                      <a:endParaRPr lang="pt-BR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12700" marB="127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117">
                <a:tc>
                  <a:txBody>
                    <a:bodyPr/>
                    <a:lstStyle/>
                    <a:p>
                      <a:pPr marL="635" algn="ctr">
                        <a:lnSpc>
                          <a:spcPts val="2855"/>
                        </a:lnSpc>
                      </a:pPr>
                      <a:r>
                        <a:rPr sz="2800" b="1" spc="-5" dirty="0">
                          <a:latin typeface="Arial"/>
                          <a:cs typeface="Arial"/>
                        </a:rPr>
                        <a:t>Média Mensal</a:t>
                      </a:r>
                      <a:endParaRPr sz="28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3.243.718,92</a:t>
                      </a:r>
                    </a:p>
                  </a:txBody>
                  <a:tcPr marL="63500" marR="63500" marT="12700" marB="127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2244" y="613073"/>
            <a:ext cx="850112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u="sng" dirty="0"/>
              <a:t>RECEITAS POR CATEGORIA ECONÔMICA</a:t>
            </a:r>
            <a:endParaRPr u="sng" dirty="0"/>
          </a:p>
        </p:txBody>
      </p:sp>
      <p:sp>
        <p:nvSpPr>
          <p:cNvPr id="3" name="object 3"/>
          <p:cNvSpPr txBox="1"/>
          <p:nvPr/>
        </p:nvSpPr>
        <p:spPr>
          <a:xfrm>
            <a:off x="3133090" y="1150099"/>
            <a:ext cx="44272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Lei Complementar nº 101/2000, Art.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52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592649"/>
              </p:ext>
            </p:extLst>
          </p:nvPr>
        </p:nvGraphicFramePr>
        <p:xfrm>
          <a:off x="666180" y="1693193"/>
          <a:ext cx="9289032" cy="52565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661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7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1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pt-BR" sz="2400" b="1" dirty="0">
                          <a:effectLst/>
                        </a:rPr>
                        <a:t>RECEITAS ARRECADADAS </a:t>
                      </a:r>
                      <a:endParaRPr lang="pt-BR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9" marR="27199" marT="5440" marB="544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1"/>
                          </a:solidFill>
                        </a:rPr>
                        <a:t>2024</a:t>
                      </a:r>
                    </a:p>
                  </a:txBody>
                  <a:tcPr marL="27199" marR="27199" marT="5440" marB="544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b="1" dirty="0">
                          <a:effectLst/>
                        </a:rPr>
                        <a:t>Receitas Correntes (I) </a:t>
                      </a:r>
                      <a:endParaRPr lang="pt-B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9" marR="27199" marT="5440" marB="544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b="1" dirty="0"/>
                        <a:t>12.883.395,05</a:t>
                      </a:r>
                      <a:endParaRPr lang="pt-B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effectLst/>
                        </a:rPr>
                        <a:t>Receita Tributária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9" marR="27199" marT="5440" marB="54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dirty="0"/>
                        <a:t>1.201.946,41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effectLst/>
                        </a:rPr>
                        <a:t>Receita de Contribuições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9" marR="27199" marT="5440" marB="54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dirty="0"/>
                        <a:t>118.540,57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effectLst/>
                        </a:rPr>
                        <a:t>Receita Patrimonial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9" marR="27199" marT="5440" marB="54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dirty="0"/>
                        <a:t>299.776,69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effectLst/>
                        </a:rPr>
                        <a:t>Receita de Serviços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9" marR="27199" marT="5440" marB="54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dirty="0"/>
                        <a:t>13.740,35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effectLst/>
                        </a:rPr>
                        <a:t>Transferências Correntes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9" marR="27199" marT="5440" marB="54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dirty="0"/>
                        <a:t>11.169.813,66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effectLst/>
                        </a:rPr>
                        <a:t>Outras Receitas Correntes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9" marR="27199" marT="5440" marB="54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dirty="0"/>
                        <a:t>79.577,37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b="1" dirty="0">
                          <a:effectLst/>
                        </a:rPr>
                        <a:t>Receitas de Capital (II) </a:t>
                      </a:r>
                      <a:endParaRPr lang="pt-B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9" marR="27199" marT="5440" marB="544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/>
                        <a:t>91.480,63</a:t>
                      </a:r>
                      <a:endParaRPr lang="pt-BR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27199" marR="27199" marT="5440" marB="544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714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Operações de Crédito</a:t>
                      </a:r>
                    </a:p>
                  </a:txBody>
                  <a:tcPr marL="27199" marR="27199" marT="5440" marB="54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88.947,95</a:t>
                      </a:r>
                      <a:endParaRPr lang="pt-BR" sz="16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27199" marR="27199" marT="5440" marB="544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900796"/>
                  </a:ext>
                </a:extLst>
              </a:tr>
              <a:tr h="49855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Amortização de Empréstimos</a:t>
                      </a:r>
                    </a:p>
                  </a:txBody>
                  <a:tcPr marL="27199" marR="27199" marT="5440" marB="54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2.532,68</a:t>
                      </a:r>
                      <a:endParaRPr lang="pt-BR" sz="16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27199" marR="27199" marT="5440" marB="544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352514"/>
                  </a:ext>
                </a:extLst>
              </a:tr>
              <a:tr h="625788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effectLst/>
                        </a:rPr>
                        <a:t>Total (III) = (I+II) </a:t>
                      </a:r>
                      <a:endParaRPr lang="pt-B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9" marR="27199" marT="5440" marB="544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/>
                        <a:t>12.974.875,68</a:t>
                      </a:r>
                      <a:endParaRPr lang="pt-BR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27199" marR="27199" marT="5440" marB="544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7636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2800" y="881228"/>
            <a:ext cx="6422899" cy="5931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2200"/>
              </a:lnSpc>
              <a:spcBef>
                <a:spcPts val="95"/>
              </a:spcBef>
            </a:pPr>
            <a:r>
              <a:rPr dirty="0"/>
              <a:t>  </a:t>
            </a:r>
            <a:r>
              <a:rPr u="sng" dirty="0"/>
              <a:t>RECEITA CORRENTE</a:t>
            </a:r>
            <a:r>
              <a:rPr u="sng" spc="-90" dirty="0"/>
              <a:t> </a:t>
            </a:r>
            <a:r>
              <a:rPr u="sng" dirty="0"/>
              <a:t>LÍQUIDA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84300" y="1800225"/>
            <a:ext cx="8383905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"/>
                <a:cs typeface="Arial"/>
              </a:rPr>
              <a:t>Lei Complementar n°101/2000, Art. 2°, </a:t>
            </a:r>
            <a:r>
              <a:rPr sz="2000" dirty="0">
                <a:latin typeface="Arial"/>
                <a:cs typeface="Arial"/>
              </a:rPr>
              <a:t>IV, </a:t>
            </a:r>
            <a:r>
              <a:rPr sz="2000" spc="-5" dirty="0">
                <a:latin typeface="Arial"/>
                <a:cs typeface="Arial"/>
              </a:rPr>
              <a:t>‘c’, </a:t>
            </a:r>
            <a:r>
              <a:rPr sz="2000" dirty="0">
                <a:latin typeface="Arial"/>
                <a:cs typeface="Arial"/>
              </a:rPr>
              <a:t>§ </a:t>
            </a:r>
            <a:r>
              <a:rPr sz="2000" spc="-5" dirty="0">
                <a:latin typeface="Arial"/>
                <a:cs typeface="Arial"/>
              </a:rPr>
              <a:t>1° 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3°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1858" y="3217182"/>
            <a:ext cx="8386792" cy="19236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2000" b="1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2000" b="1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2000" b="1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2000" b="1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2000" b="1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 err="1">
                <a:latin typeface="Arial"/>
                <a:cs typeface="Arial"/>
              </a:rPr>
              <a:t>Receita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Corrente Líquida </a:t>
            </a:r>
            <a:r>
              <a:rPr sz="2000" b="1" dirty="0" err="1">
                <a:latin typeface="Arial"/>
                <a:cs typeface="Arial"/>
              </a:rPr>
              <a:t>Arrecadada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lang="pt-BR" sz="2000" b="1" dirty="0">
                <a:latin typeface="Arial"/>
                <a:cs typeface="Arial"/>
              </a:rPr>
              <a:t>até o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lang="pt-BR" sz="2000" b="1" dirty="0">
                <a:latin typeface="Arial"/>
                <a:cs typeface="Arial"/>
              </a:rPr>
              <a:t>1</a:t>
            </a:r>
            <a:r>
              <a:rPr sz="2000" b="1" dirty="0">
                <a:latin typeface="Arial"/>
                <a:cs typeface="Arial"/>
              </a:rPr>
              <a:t>º</a:t>
            </a:r>
            <a:r>
              <a:rPr sz="2000" b="1" spc="30" dirty="0">
                <a:latin typeface="Arial"/>
                <a:cs typeface="Arial"/>
              </a:rPr>
              <a:t> </a:t>
            </a:r>
            <a:r>
              <a:rPr sz="2000" b="1" spc="-5" dirty="0" err="1">
                <a:latin typeface="Arial"/>
                <a:cs typeface="Arial"/>
              </a:rPr>
              <a:t>Quadrimestre</a:t>
            </a:r>
            <a:r>
              <a:rPr lang="pt-BR" sz="2000" b="1" spc="-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/20</a:t>
            </a:r>
            <a:r>
              <a:rPr lang="pt-BR" sz="2000" b="1" spc="-5" dirty="0">
                <a:latin typeface="Arial"/>
                <a:cs typeface="Arial"/>
              </a:rPr>
              <a:t>24</a:t>
            </a:r>
            <a:endParaRPr sz="2000" dirty="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767725"/>
              </p:ext>
            </p:extLst>
          </p:nvPr>
        </p:nvGraphicFramePr>
        <p:xfrm>
          <a:off x="834217" y="5441154"/>
          <a:ext cx="9024966" cy="6429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26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8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2800" b="1" spc="-5" dirty="0">
                          <a:latin typeface="Arial"/>
                          <a:cs typeface="Arial"/>
                        </a:rPr>
                        <a:t>Receita Corrente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Líquida</a:t>
                      </a:r>
                      <a:endParaRPr sz="2800" b="1" dirty="0">
                        <a:latin typeface="Arial"/>
                        <a:cs typeface="Arial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36.793.881,47</a:t>
                      </a:r>
                      <a:endParaRPr lang="pt-BR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12700" marB="127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1203296" y="2352666"/>
            <a:ext cx="83582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dirty="0">
                <a:latin typeface="Arial" pitchFamily="34" charset="0"/>
                <a:cs typeface="Arial" pitchFamily="34" charset="0"/>
              </a:rPr>
              <a:t>A Receita Corrente Líquida (RCL) é o somatório das receitas tributárias, de contribuições, patrimoniais, industriais, agropecuárias, de serviços, transferências correntes e outras receitas também correntes. Deste valor são subtraídos, principalmente, os valores transferidos, por determinação constitucional ou legal.</a:t>
            </a:r>
          </a:p>
          <a:p>
            <a:pPr algn="just">
              <a:buFont typeface="Arial" pitchFamily="34" charset="0"/>
              <a:buChar char="•"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dirty="0">
                <a:latin typeface="Arial" pitchFamily="34" charset="0"/>
                <a:cs typeface="Arial" pitchFamily="34" charset="0"/>
              </a:rPr>
              <a:t>Leva em consideração os 12 últimos meses.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236" y="181025"/>
            <a:ext cx="885831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pt-BR" u="sng" spc="-5" dirty="0"/>
              <a:t>DESPESAS LIQUIDADAS POR FUNÇÃO </a:t>
            </a:r>
            <a:endParaRPr u="sng" dirty="0"/>
          </a:p>
        </p:txBody>
      </p:sp>
      <p:sp>
        <p:nvSpPr>
          <p:cNvPr id="3" name="object 3"/>
          <p:cNvSpPr txBox="1"/>
          <p:nvPr/>
        </p:nvSpPr>
        <p:spPr>
          <a:xfrm>
            <a:off x="3133090" y="698510"/>
            <a:ext cx="44272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Lei Complementar nº 101/2000, Art.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52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249963"/>
              </p:ext>
            </p:extLst>
          </p:nvPr>
        </p:nvGraphicFramePr>
        <p:xfrm>
          <a:off x="1026220" y="1041563"/>
          <a:ext cx="8424936" cy="63225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1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884">
                <a:tc>
                  <a:txBody>
                    <a:bodyPr/>
                    <a:lstStyle/>
                    <a:p>
                      <a:pPr marL="63500">
                        <a:lnSpc>
                          <a:spcPts val="1739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01 -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Legislativa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</a:rPr>
                        <a:t>333.035,68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746">
                <a:tc>
                  <a:txBody>
                    <a:bodyPr/>
                    <a:lstStyle/>
                    <a:p>
                      <a:pPr marL="63500">
                        <a:lnSpc>
                          <a:spcPts val="178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04 -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Administração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</a:rPr>
                        <a:t>861.058,73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884">
                <a:tc>
                  <a:txBody>
                    <a:bodyPr/>
                    <a:lstStyle/>
                    <a:p>
                      <a:pPr marL="63500">
                        <a:lnSpc>
                          <a:spcPts val="1789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05 - </a:t>
                      </a:r>
                      <a:r>
                        <a:rPr sz="1600" spc="-5" dirty="0" err="1">
                          <a:latin typeface="Arial"/>
                          <a:cs typeface="Arial"/>
                        </a:rPr>
                        <a:t>Defesa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Nacional</a:t>
                      </a:r>
                      <a:r>
                        <a:rPr lang="pt-BR" sz="1600" spc="-5" dirty="0">
                          <a:latin typeface="Arial"/>
                          <a:cs typeface="Arial"/>
                        </a:rPr>
                        <a:t> (Junta</a:t>
                      </a:r>
                      <a:r>
                        <a:rPr lang="pt-BR" sz="1600" spc="-5" baseline="0" dirty="0">
                          <a:latin typeface="Arial"/>
                          <a:cs typeface="Arial"/>
                        </a:rPr>
                        <a:t> de Serviço Militar)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</a:rPr>
                        <a:t>968,90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884">
                <a:tc>
                  <a:txBody>
                    <a:bodyPr/>
                    <a:lstStyle/>
                    <a:p>
                      <a:pPr marL="63500">
                        <a:lnSpc>
                          <a:spcPts val="178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06 -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Segurança Pública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133.537,14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884">
                <a:tc>
                  <a:txBody>
                    <a:bodyPr/>
                    <a:lstStyle/>
                    <a:p>
                      <a:pPr marL="63500">
                        <a:lnSpc>
                          <a:spcPts val="1785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08 -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Assistência Social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552.162,05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884">
                <a:tc>
                  <a:txBody>
                    <a:bodyPr/>
                    <a:lstStyle/>
                    <a:p>
                      <a:pPr marL="63500">
                        <a:lnSpc>
                          <a:spcPts val="178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10 -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Saúde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3.605.763,81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884">
                <a:tc>
                  <a:txBody>
                    <a:bodyPr/>
                    <a:lstStyle/>
                    <a:p>
                      <a:pPr marL="63500">
                        <a:lnSpc>
                          <a:spcPts val="178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12 -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Educação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3.195.919,93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884">
                <a:tc>
                  <a:txBody>
                    <a:bodyPr/>
                    <a:lstStyle/>
                    <a:p>
                      <a:pPr marL="63500">
                        <a:lnSpc>
                          <a:spcPts val="1785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13 -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Cultura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80.103,95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793">
                <a:tc>
                  <a:txBody>
                    <a:bodyPr/>
                    <a:lstStyle/>
                    <a:p>
                      <a:pPr marL="63500">
                        <a:lnSpc>
                          <a:spcPts val="178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15 </a:t>
                      </a:r>
                      <a:r>
                        <a:rPr lang="pt-BR" sz="160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err="1">
                          <a:latin typeface="Arial"/>
                          <a:cs typeface="Arial"/>
                        </a:rPr>
                        <a:t>Urbanismo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575.649,30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346">
                <a:tc>
                  <a:txBody>
                    <a:bodyPr/>
                    <a:lstStyle/>
                    <a:p>
                      <a:pPr marL="63500">
                        <a:lnSpc>
                          <a:spcPts val="1780"/>
                        </a:lnSpc>
                      </a:pPr>
                      <a:r>
                        <a:rPr lang="pt-BR" sz="1600" dirty="0">
                          <a:latin typeface="Arial"/>
                          <a:cs typeface="Arial"/>
                        </a:rPr>
                        <a:t>16 - Habitação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83.294,35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884">
                <a:tc>
                  <a:txBody>
                    <a:bodyPr/>
                    <a:lstStyle/>
                    <a:p>
                      <a:pPr marL="63500">
                        <a:lnSpc>
                          <a:spcPts val="1785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18 -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Gestão Ambiental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55.118,23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7933">
                <a:tc>
                  <a:txBody>
                    <a:bodyPr/>
                    <a:lstStyle/>
                    <a:p>
                      <a:pPr marL="63500">
                        <a:lnSpc>
                          <a:spcPts val="178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20 -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Agricultura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490.474,62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0884">
                <a:tc>
                  <a:txBody>
                    <a:bodyPr/>
                    <a:lstStyle/>
                    <a:p>
                      <a:pPr marL="63500">
                        <a:lnSpc>
                          <a:spcPts val="1780"/>
                        </a:lnSpc>
                      </a:pPr>
                      <a:r>
                        <a:rPr lang="pt-BR" sz="1600" dirty="0">
                          <a:latin typeface="Arial"/>
                          <a:cs typeface="Arial"/>
                        </a:rPr>
                        <a:t>22 - Indústria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555,37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251361"/>
                  </a:ext>
                </a:extLst>
              </a:tr>
              <a:tr h="320884">
                <a:tc>
                  <a:txBody>
                    <a:bodyPr/>
                    <a:lstStyle/>
                    <a:p>
                      <a:pPr marL="63500">
                        <a:lnSpc>
                          <a:spcPts val="1780"/>
                        </a:lnSpc>
                      </a:pPr>
                      <a:r>
                        <a:rPr lang="pt-BR" sz="1600" dirty="0">
                          <a:latin typeface="Arial"/>
                          <a:cs typeface="Arial"/>
                        </a:rPr>
                        <a:t>23 – Comércio e Serviços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136.000,76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0884">
                <a:tc>
                  <a:txBody>
                    <a:bodyPr/>
                    <a:lstStyle/>
                    <a:p>
                      <a:pPr marL="63500">
                        <a:lnSpc>
                          <a:spcPts val="1780"/>
                        </a:lnSpc>
                      </a:pPr>
                      <a:r>
                        <a:rPr lang="pt-BR" sz="1600" dirty="0">
                          <a:latin typeface="Arial"/>
                          <a:cs typeface="Arial"/>
                        </a:rPr>
                        <a:t>25 - Energia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112.030,04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34912">
                <a:tc>
                  <a:txBody>
                    <a:bodyPr/>
                    <a:lstStyle/>
                    <a:p>
                      <a:pPr marL="63500">
                        <a:lnSpc>
                          <a:spcPts val="1785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26 -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Transporte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944.717,15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0884">
                <a:tc>
                  <a:txBody>
                    <a:bodyPr/>
                    <a:lstStyle/>
                    <a:p>
                      <a:pPr marL="63500">
                        <a:lnSpc>
                          <a:spcPts val="178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27 -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Desporto e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Lazer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113.518,00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0884">
                <a:tc>
                  <a:txBody>
                    <a:bodyPr/>
                    <a:lstStyle/>
                    <a:p>
                      <a:pPr marL="63500">
                        <a:lnSpc>
                          <a:spcPts val="1785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28 -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Encargos Especiais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469.249,77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6361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 (IV)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600" b="1" u="sng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11.743.157,78</a:t>
                      </a:r>
                      <a:endParaRPr sz="1600" b="1" u="sng" dirty="0">
                        <a:solidFill>
                          <a:schemeClr val="tx1"/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3639" y="464327"/>
            <a:ext cx="57861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dirty="0"/>
              <a:t>EXECUÇÃO</a:t>
            </a:r>
            <a:r>
              <a:rPr u="sng" spc="-80" dirty="0"/>
              <a:t> </a:t>
            </a:r>
            <a:r>
              <a:rPr u="sng" dirty="0"/>
              <a:t>ORÇAMENTÁRIA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33090" y="1109153"/>
            <a:ext cx="44272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Lei Complementar nº 101/2000, Art.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52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54412" y="6747786"/>
            <a:ext cx="5688632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pt-BR" sz="2200" b="1" spc="-5" dirty="0">
                <a:latin typeface="Arial"/>
                <a:cs typeface="Arial"/>
              </a:rPr>
              <a:t>DIFERENÇA</a:t>
            </a:r>
            <a:r>
              <a:rPr sz="2200" b="1" spc="-5" dirty="0">
                <a:latin typeface="Arial"/>
                <a:cs typeface="Arial"/>
              </a:rPr>
              <a:t> DE R$</a:t>
            </a:r>
            <a:r>
              <a:rPr lang="pt-BR" sz="2200" b="1" spc="-5" dirty="0">
                <a:latin typeface="Arial"/>
                <a:cs typeface="Arial"/>
              </a:rPr>
              <a:t> 1.231.717,90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367533156"/>
              </p:ext>
            </p:extLst>
          </p:nvPr>
        </p:nvGraphicFramePr>
        <p:xfrm>
          <a:off x="594172" y="1439989"/>
          <a:ext cx="9577064" cy="5013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628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0031" y="975106"/>
            <a:ext cx="9673336" cy="1015663"/>
          </a:xfrm>
        </p:spPr>
        <p:txBody>
          <a:bodyPr/>
          <a:lstStyle/>
          <a:p>
            <a:pPr algn="ctr"/>
            <a:r>
              <a:rPr lang="pt-BR" sz="6600" dirty="0"/>
              <a:t> SAÚDE</a:t>
            </a:r>
          </a:p>
        </p:txBody>
      </p:sp>
    </p:spTree>
    <p:extLst>
      <p:ext uri="{BB962C8B-B14F-4D97-AF65-F5344CB8AC3E}">
        <p14:creationId xmlns:p14="http://schemas.microsoft.com/office/powerpoint/2010/main" val="185072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4904" y="340868"/>
            <a:ext cx="8203565" cy="993862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838200" marR="5080" indent="-826135">
              <a:lnSpc>
                <a:spcPts val="3690"/>
              </a:lnSpc>
              <a:spcBef>
                <a:spcPts val="350"/>
              </a:spcBef>
            </a:pPr>
            <a:r>
              <a:rPr u="sng" dirty="0"/>
              <a:t>APLICAÇÃO DE RECURSOS </a:t>
            </a:r>
            <a:r>
              <a:rPr u="sng" spc="-10" dirty="0"/>
              <a:t>EM </a:t>
            </a:r>
            <a:r>
              <a:rPr u="sng" dirty="0"/>
              <a:t>AÇÕES</a:t>
            </a:r>
            <a:r>
              <a:rPr u="sng" spc="-60" dirty="0"/>
              <a:t> </a:t>
            </a:r>
            <a:r>
              <a:rPr u="sng" dirty="0"/>
              <a:t>E  SERVIÇOS </a:t>
            </a:r>
            <a:r>
              <a:rPr u="sng" spc="-5" dirty="0"/>
              <a:t>PÚBLICOS </a:t>
            </a:r>
            <a:r>
              <a:rPr u="sng" dirty="0"/>
              <a:t>DE</a:t>
            </a:r>
            <a:r>
              <a:rPr u="sng" spc="-25" dirty="0"/>
              <a:t> </a:t>
            </a:r>
            <a:r>
              <a:rPr u="sng" dirty="0"/>
              <a:t>SAÚDE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8300" y="1461262"/>
            <a:ext cx="9958070" cy="18243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ADCT, </a:t>
            </a:r>
            <a:r>
              <a:rPr sz="2000" spc="-5" dirty="0">
                <a:latin typeface="Arial"/>
                <a:cs typeface="Arial"/>
              </a:rPr>
              <a:t>Art. </a:t>
            </a:r>
            <a:r>
              <a:rPr sz="2000" dirty="0">
                <a:latin typeface="Arial"/>
                <a:cs typeface="Arial"/>
              </a:rPr>
              <a:t>77, </a:t>
            </a:r>
            <a:r>
              <a:rPr sz="2000" spc="-5" dirty="0">
                <a:latin typeface="Arial"/>
                <a:cs typeface="Arial"/>
              </a:rPr>
              <a:t>III </a:t>
            </a:r>
            <a:r>
              <a:rPr sz="2000" dirty="0">
                <a:latin typeface="Arial"/>
                <a:cs typeface="Arial"/>
              </a:rPr>
              <a:t>e Emenda </a:t>
            </a:r>
            <a:r>
              <a:rPr sz="2000" spc="-5" dirty="0">
                <a:latin typeface="Arial"/>
                <a:cs typeface="Arial"/>
              </a:rPr>
              <a:t>Constitucional n°29 </a:t>
            </a:r>
            <a:r>
              <a:rPr sz="2000" dirty="0">
                <a:latin typeface="Arial"/>
                <a:cs typeface="Arial"/>
              </a:rPr>
              <a:t>de 13/09/2000</a:t>
            </a:r>
          </a:p>
          <a:p>
            <a:pPr marL="12700" marR="10160">
              <a:lnSpc>
                <a:spcPts val="2080"/>
              </a:lnSpc>
              <a:spcBef>
                <a:spcPts val="1450"/>
              </a:spcBef>
              <a:tabLst>
                <a:tab pos="466090" algn="l"/>
                <a:tab pos="1492885" algn="l"/>
                <a:tab pos="1986280" algn="l"/>
                <a:tab pos="2334895" algn="l"/>
                <a:tab pos="2548255" algn="l"/>
                <a:tab pos="2861945" algn="l"/>
                <a:tab pos="3340100" algn="l"/>
                <a:tab pos="3844925" algn="l"/>
                <a:tab pos="5214620" algn="l"/>
                <a:tab pos="6900545" algn="l"/>
                <a:tab pos="8230870" algn="l"/>
                <a:tab pos="8976995" algn="l"/>
                <a:tab pos="9241790" algn="l"/>
              </a:tabLst>
            </a:pPr>
            <a:r>
              <a:rPr sz="1800" spc="-5" dirty="0">
                <a:latin typeface="Arial"/>
                <a:cs typeface="Arial"/>
              </a:rPr>
              <a:t>EC	2</a:t>
            </a:r>
            <a:r>
              <a:rPr sz="1800" spc="-15" dirty="0">
                <a:latin typeface="Arial"/>
                <a:cs typeface="Arial"/>
              </a:rPr>
              <a:t>9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5" dirty="0">
                <a:latin typeface="Arial"/>
                <a:cs typeface="Arial"/>
              </a:rPr>
              <a:t>2</a:t>
            </a:r>
            <a:r>
              <a:rPr sz="1800" spc="-5" dirty="0">
                <a:latin typeface="Arial"/>
                <a:cs typeface="Arial"/>
              </a:rPr>
              <a:t>0</a:t>
            </a:r>
            <a:r>
              <a:rPr sz="1800" spc="-15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0,	Art.	</a:t>
            </a:r>
            <a:r>
              <a:rPr sz="1800" spc="-5" dirty="0">
                <a:latin typeface="Arial"/>
                <a:cs typeface="Arial"/>
              </a:rPr>
              <a:t>7º</a:t>
            </a:r>
            <a:r>
              <a:rPr sz="1800" dirty="0">
                <a:latin typeface="Arial"/>
                <a:cs typeface="Arial"/>
              </a:rPr>
              <a:t>	-	O	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to	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	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spc="1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1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iç</a:t>
            </a:r>
            <a:r>
              <a:rPr sz="1800" spc="-15" dirty="0">
                <a:latin typeface="Arial"/>
                <a:cs typeface="Arial"/>
              </a:rPr>
              <a:t>õ</a:t>
            </a:r>
            <a:r>
              <a:rPr sz="1800" spc="-5" dirty="0">
                <a:latin typeface="Arial"/>
                <a:cs typeface="Arial"/>
              </a:rPr>
              <a:t>es</a:t>
            </a:r>
            <a:r>
              <a:rPr sz="1800" dirty="0">
                <a:latin typeface="Arial"/>
                <a:cs typeface="Arial"/>
              </a:rPr>
              <a:t>	C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stit</a:t>
            </a:r>
            <a:r>
              <a:rPr sz="1800" spc="5" dirty="0">
                <a:latin typeface="Arial"/>
                <a:cs typeface="Arial"/>
              </a:rPr>
              <a:t>u</a:t>
            </a:r>
            <a:r>
              <a:rPr sz="1800" spc="-5" dirty="0">
                <a:latin typeface="Arial"/>
                <a:cs typeface="Arial"/>
              </a:rPr>
              <a:t>ci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	</a:t>
            </a:r>
            <a:r>
              <a:rPr sz="1800" spc="1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ra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sitór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as</a:t>
            </a:r>
            <a:r>
              <a:rPr sz="1800" dirty="0">
                <a:latin typeface="Arial"/>
                <a:cs typeface="Arial"/>
              </a:rPr>
              <a:t>	p</a:t>
            </a:r>
            <a:r>
              <a:rPr sz="1800" spc="-5" dirty="0">
                <a:latin typeface="Arial"/>
                <a:cs typeface="Arial"/>
              </a:rPr>
              <a:t>assa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vi</a:t>
            </a:r>
            <a:r>
              <a:rPr sz="1800" spc="-15" dirty="0">
                <a:latin typeface="Arial"/>
                <a:cs typeface="Arial"/>
              </a:rPr>
              <a:t>g</a:t>
            </a:r>
            <a:r>
              <a:rPr sz="1800" spc="-5" dirty="0">
                <a:latin typeface="Arial"/>
                <a:cs typeface="Arial"/>
              </a:rPr>
              <a:t>orar  acrescido </a:t>
            </a:r>
            <a:r>
              <a:rPr sz="1800" dirty="0">
                <a:latin typeface="Arial"/>
                <a:cs typeface="Arial"/>
              </a:rPr>
              <a:t>do </a:t>
            </a:r>
            <a:r>
              <a:rPr sz="1800" spc="-5" dirty="0">
                <a:latin typeface="Arial"/>
                <a:cs typeface="Arial"/>
              </a:rPr>
              <a:t>seguinte </a:t>
            </a:r>
            <a:r>
              <a:rPr sz="1800" dirty="0">
                <a:latin typeface="Arial"/>
                <a:cs typeface="Arial"/>
              </a:rPr>
              <a:t>Art. </a:t>
            </a:r>
            <a:r>
              <a:rPr sz="1800" spc="-5" dirty="0">
                <a:latin typeface="Arial"/>
                <a:cs typeface="Arial"/>
              </a:rPr>
              <a:t>77: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1960"/>
              </a:lnSpc>
            </a:pPr>
            <a:r>
              <a:rPr sz="1800" dirty="0">
                <a:latin typeface="Arial"/>
                <a:cs typeface="Arial"/>
              </a:rPr>
              <a:t>"III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caso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dos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Municípios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do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Distrito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Federal,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quinze</a:t>
            </a:r>
            <a:r>
              <a:rPr sz="1800" b="1" spc="8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por</a:t>
            </a:r>
            <a:r>
              <a:rPr sz="1800" b="1" spc="9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cento</a:t>
            </a:r>
            <a:r>
              <a:rPr sz="1800" b="1" spc="11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do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produto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arrecadação</a:t>
            </a:r>
            <a:endParaRPr sz="1800" dirty="0">
              <a:latin typeface="Arial"/>
              <a:cs typeface="Arial"/>
            </a:endParaRPr>
          </a:p>
          <a:p>
            <a:pPr marL="12700" marR="5715">
              <a:lnSpc>
                <a:spcPts val="2060"/>
              </a:lnSpc>
              <a:spcBef>
                <a:spcPts val="114"/>
              </a:spcBef>
            </a:pPr>
            <a:r>
              <a:rPr sz="1800" spc="-5" dirty="0">
                <a:latin typeface="Arial"/>
                <a:cs typeface="Arial"/>
              </a:rPr>
              <a:t>dos impostos a que se </a:t>
            </a:r>
            <a:r>
              <a:rPr sz="1800" dirty="0">
                <a:latin typeface="Arial"/>
                <a:cs typeface="Arial"/>
              </a:rPr>
              <a:t>refere </a:t>
            </a:r>
            <a:r>
              <a:rPr sz="1800" spc="-5" dirty="0">
                <a:latin typeface="Arial"/>
                <a:cs typeface="Arial"/>
              </a:rPr>
              <a:t>o </a:t>
            </a:r>
            <a:r>
              <a:rPr sz="1800" dirty="0">
                <a:latin typeface="Arial"/>
                <a:cs typeface="Arial"/>
              </a:rPr>
              <a:t>Art. </a:t>
            </a:r>
            <a:r>
              <a:rPr sz="1800" spc="-5" dirty="0">
                <a:latin typeface="Arial"/>
                <a:cs typeface="Arial"/>
              </a:rPr>
              <a:t>156 e dos recursos </a:t>
            </a:r>
            <a:r>
              <a:rPr sz="1800" dirty="0">
                <a:latin typeface="Arial"/>
                <a:cs typeface="Arial"/>
              </a:rPr>
              <a:t>de </a:t>
            </a:r>
            <a:r>
              <a:rPr sz="1800" spc="-5" dirty="0">
                <a:latin typeface="Arial"/>
                <a:cs typeface="Arial"/>
              </a:rPr>
              <a:t>que </a:t>
            </a:r>
            <a:r>
              <a:rPr sz="1800" dirty="0">
                <a:latin typeface="Arial"/>
                <a:cs typeface="Arial"/>
              </a:rPr>
              <a:t>tratam </a:t>
            </a:r>
            <a:r>
              <a:rPr sz="1800" spc="-5" dirty="0">
                <a:latin typeface="Arial"/>
                <a:cs typeface="Arial"/>
              </a:rPr>
              <a:t>os </a:t>
            </a:r>
            <a:r>
              <a:rPr sz="1800" dirty="0">
                <a:latin typeface="Arial"/>
                <a:cs typeface="Arial"/>
              </a:rPr>
              <a:t>Art´s. </a:t>
            </a:r>
            <a:r>
              <a:rPr sz="1800" spc="-5" dirty="0">
                <a:latin typeface="Arial"/>
                <a:cs typeface="Arial"/>
              </a:rPr>
              <a:t>158 e 159, inciso  </a:t>
            </a:r>
            <a:r>
              <a:rPr sz="1800" dirty="0">
                <a:latin typeface="Arial"/>
                <a:cs typeface="Arial"/>
              </a:rPr>
              <a:t>I, </a:t>
            </a:r>
            <a:r>
              <a:rPr sz="1800" spc="-5" dirty="0">
                <a:latin typeface="Arial"/>
                <a:cs typeface="Arial"/>
              </a:rPr>
              <a:t>alínea b e §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3º."</a:t>
            </a:r>
            <a:endParaRPr sz="1800" dirty="0">
              <a:latin typeface="Arial"/>
              <a:cs typeface="Arial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774D4E63-2579-E0B3-E680-9CAF93CC6B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685911"/>
              </p:ext>
            </p:extLst>
          </p:nvPr>
        </p:nvGraphicFramePr>
        <p:xfrm>
          <a:off x="587918" y="3637409"/>
          <a:ext cx="9517536" cy="3240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91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6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4181">
                <a:tc>
                  <a:txBody>
                    <a:bodyPr/>
                    <a:lstStyle/>
                    <a:p>
                      <a:pPr marL="1676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Receita bruta de Impostos e Transferências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635" marB="0" anchor="ctr"/>
                </a:tc>
                <a:tc>
                  <a:txBody>
                    <a:bodyPr/>
                    <a:lstStyle/>
                    <a:p>
                      <a:pPr indent="90043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/>
                        <a:t>10.340.114,91</a:t>
                      </a:r>
                      <a:endParaRPr lang="pt-BR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63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363">
                <a:tc>
                  <a:txBody>
                    <a:bodyPr/>
                    <a:lstStyle/>
                    <a:p>
                      <a:pPr marL="1676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Despesas na função saúde (Liquidada)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3.605.763,81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363">
                <a:tc>
                  <a:txBody>
                    <a:bodyPr/>
                    <a:lstStyle/>
                    <a:p>
                      <a:pPr marL="1676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Deduções 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90043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1.158.268,09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363">
                <a:tc>
                  <a:txBody>
                    <a:bodyPr/>
                    <a:lstStyle/>
                    <a:p>
                      <a:pPr marL="1676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</a:rPr>
                        <a:t>Despesas para efeito de cálculo</a:t>
                      </a:r>
                      <a:endParaRPr lang="pt-BR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90043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/>
                        <a:t>2.473.350,14</a:t>
                      </a: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363">
                <a:tc>
                  <a:txBody>
                    <a:bodyPr/>
                    <a:lstStyle/>
                    <a:p>
                      <a:pPr marL="1676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Mínimo a ser aplicado – 15%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90043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/>
                        <a:t>1.551.017,24</a:t>
                      </a:r>
                      <a:endParaRPr lang="pt-BR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363">
                <a:tc>
                  <a:txBody>
                    <a:bodyPr/>
                    <a:lstStyle/>
                    <a:p>
                      <a:pPr marL="1676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Aplicado à maior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90043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922.332,90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363">
                <a:tc>
                  <a:txBody>
                    <a:bodyPr/>
                    <a:lstStyle/>
                    <a:p>
                      <a:pPr marL="1676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</a:rPr>
                        <a:t>Percentual aplicado</a:t>
                      </a:r>
                      <a:endParaRPr lang="pt-BR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043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23,92%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1630</TotalTime>
  <Words>816</Words>
  <Application>Microsoft Office PowerPoint</Application>
  <PresentationFormat>Personalizar</PresentationFormat>
  <Paragraphs>173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Apresentação do PowerPoint</vt:lpstr>
      <vt:lpstr>EXIGÊNCIA LEGAL</vt:lpstr>
      <vt:lpstr>RECEITA ORÇAMENTÁRIA</vt:lpstr>
      <vt:lpstr>RECEITAS POR CATEGORIA ECONÔMICA</vt:lpstr>
      <vt:lpstr>  RECEITA CORRENTE LÍQUIDA</vt:lpstr>
      <vt:lpstr>DESPESAS LIQUIDADAS POR FUNÇÃO </vt:lpstr>
      <vt:lpstr>EXECUÇÃO ORÇAMENTÁRIA</vt:lpstr>
      <vt:lpstr> SAÚDE</vt:lpstr>
      <vt:lpstr>APLICAÇÃO DE RECURSOS EM AÇÕES E  SERVIÇOS PÚBLICOS DE SAÚDE</vt:lpstr>
      <vt:lpstr> EDUCAÇÃO</vt:lpstr>
      <vt:lpstr>APLICAÇÃO DE RECURSOS NA  MANUTENÇÃO E DESENVOLVIMENTO DO ENSINO</vt:lpstr>
      <vt:lpstr>APLICAÇÃO DE 70% DOS RECURSOS DO FUNDEB  NA REMUNERAÇÃO DOS PROFISSIONAIS DO  MAGISTÉRIO DA EDUCAÇÃO BÁSICA  Lei nº 14.113/2020, Art. 26 </vt:lpstr>
      <vt:lpstr>Despesas com Pessoal</vt:lpstr>
      <vt:lpstr>DESPESAS COM PESSOAL</vt:lpstr>
      <vt:lpstr>MUITO OBRIGADO!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Controle Interno</dc:creator>
  <cp:lastModifiedBy>Cleber Elias Marconatto</cp:lastModifiedBy>
  <cp:revision>150</cp:revision>
  <cp:lastPrinted>2024-05-14T12:08:51Z</cp:lastPrinted>
  <dcterms:created xsi:type="dcterms:W3CDTF">2019-09-23T18:50:33Z</dcterms:created>
  <dcterms:modified xsi:type="dcterms:W3CDTF">2024-05-14T12:09:49Z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2019-09-23T00:00:00Z</vt:filetime>
  </property>
  <property fmtid="{D5CDD505-2E9C-101B-9397-08002B2CF9AE}" pid="3" name="Creator">
    <vt:lpwstr>Microsoft® Word 2010</vt:lpwstr>
  </property>
  <property fmtid="{D5CDD505-2E9C-101B-9397-08002B2CF9AE}" pid="4" name="LastSaved">
    <vt:filetime>2019-09-23T00:00:00Z</vt:filetime>
  </property>
</Properties>
</file>